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sldIdLst>
    <p:sldId id="343" r:id="rId5"/>
    <p:sldId id="342" r:id="rId6"/>
    <p:sldId id="346" r:id="rId7"/>
    <p:sldId id="348" r:id="rId8"/>
    <p:sldId id="350" r:id="rId9"/>
    <p:sldId id="332" r:id="rId10"/>
    <p:sldId id="347" r:id="rId11"/>
    <p:sldId id="349" r:id="rId12"/>
    <p:sldId id="34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58" d="100"/>
          <a:sy n="58" d="100"/>
        </p:scale>
        <p:origin x="9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DDE13-074B-4FD3-919F-977AF73726C6}" type="datetimeFigureOut">
              <a:rPr lang="en-US" smtClean="0"/>
              <a:t>8/26/2025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274D-BA74-4B3C-B41D-E5B5B94828F9}" type="slidenum">
              <a:rPr lang="en-US" smtClean="0"/>
              <a:t>‹#›</a:t>
            </a:fld>
            <a:endParaRPr lang="en-US"/>
          </a:p>
        </p:txBody>
      </p:sp>
    </p:spTree>
    <p:extLst>
      <p:ext uri="{BB962C8B-B14F-4D97-AF65-F5344CB8AC3E}">
        <p14:creationId xmlns:p14="http://schemas.microsoft.com/office/powerpoint/2010/main" val="133391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52C7-EA3D-BD61-EDC5-70A85B844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48EB9-9E4C-F30F-C597-A9EFABA03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3F1A75-57F3-0992-8105-806A407825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AB3F01-876B-80FD-40A2-8FB4306738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28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48529-1B04-B665-9AB2-1D8CFCCD8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74A36-F390-47AC-C7A4-B76BE6A44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D73C8-E52E-1EE4-0F2F-35F5195141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ABAB01-85CB-5995-E63F-6AB61E6FDEA8}"/>
              </a:ext>
            </a:extLst>
          </p:cNvPr>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145131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FFA7-7E53-C994-B7C5-CCAC02454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C9FC4-CDFD-6FAC-165B-BD8E1DF14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1654D-369B-9D65-A2F5-87E56B1353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1C115E-1757-3A91-A4CB-B6786DE6FE51}"/>
              </a:ext>
            </a:extLst>
          </p:cNvPr>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00268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48529-1B04-B665-9AB2-1D8CFCCD8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74A36-F390-47AC-C7A4-B76BE6A44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D73C8-E52E-1EE4-0F2F-35F5195141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ABAB01-85CB-5995-E63F-6AB61E6FDE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31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1B2BE-3482-00C7-F875-94CBCC08D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C2E63-E2C9-A399-10A5-A291CAEE2A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E18DFF-2EFA-60C5-0284-0FC64727EB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7360B3-8088-AF8C-11C3-19E3F0BE65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B9A9E5-4F7F-4A7D-9DE1-8992323292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892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622950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8685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38066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377063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573631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0260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397154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9624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85101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4281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5679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6593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2055450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66907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8.png"/><Relationship Id="rId5" Type="http://schemas.microsoft.com/office/2007/relationships/hdphoto" Target="../media/hdphoto1.wdp"/><Relationship Id="rId15" Type="http://schemas.openxmlformats.org/officeDocument/2006/relationships/image" Target="../media/image4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8.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8.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42.emf"/></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3.png"/><Relationship Id="rId18" Type="http://schemas.openxmlformats.org/officeDocument/2006/relationships/image" Target="../media/image46.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42.emf"/><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27.png"/><Relationship Id="rId5" Type="http://schemas.microsoft.com/office/2007/relationships/hdphoto" Target="../media/hdphoto1.wdp"/><Relationship Id="rId15" Type="http://schemas.openxmlformats.org/officeDocument/2006/relationships/image" Target="../media/image45.png"/><Relationship Id="rId10" Type="http://schemas.openxmlformats.org/officeDocument/2006/relationships/image" Target="../media/image38.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6.png"/><Relationship Id="rId18" Type="http://schemas.openxmlformats.org/officeDocument/2006/relationships/image" Target="../media/image56.png"/><Relationship Id="rId3" Type="http://schemas.openxmlformats.org/officeDocument/2006/relationships/image" Target="../media/image44.png"/><Relationship Id="rId21" Type="http://schemas.openxmlformats.org/officeDocument/2006/relationships/image" Target="../media/image40.png"/><Relationship Id="rId7" Type="http://schemas.openxmlformats.org/officeDocument/2006/relationships/image" Target="../media/image39.png"/><Relationship Id="rId12" Type="http://schemas.openxmlformats.org/officeDocument/2006/relationships/image" Target="../media/image38.png"/><Relationship Id="rId17" Type="http://schemas.openxmlformats.org/officeDocument/2006/relationships/image" Target="../media/image46.png"/><Relationship Id="rId25" Type="http://schemas.openxmlformats.org/officeDocument/2006/relationships/image" Target="../media/image61.png"/><Relationship Id="rId2" Type="http://schemas.openxmlformats.org/officeDocument/2006/relationships/image" Target="../media/image47.png"/><Relationship Id="rId16" Type="http://schemas.openxmlformats.org/officeDocument/2006/relationships/image" Target="../media/image55.png"/><Relationship Id="rId20"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53.png"/><Relationship Id="rId24" Type="http://schemas.openxmlformats.org/officeDocument/2006/relationships/image" Target="../media/image60.png"/><Relationship Id="rId5" Type="http://schemas.openxmlformats.org/officeDocument/2006/relationships/image" Target="../media/image49.png"/><Relationship Id="rId15" Type="http://schemas.openxmlformats.org/officeDocument/2006/relationships/image" Target="../media/image54.png"/><Relationship Id="rId23" Type="http://schemas.openxmlformats.org/officeDocument/2006/relationships/image" Target="../media/image59.png"/><Relationship Id="rId10" Type="http://schemas.openxmlformats.org/officeDocument/2006/relationships/image" Target="../media/image52.png"/><Relationship Id="rId19" Type="http://schemas.openxmlformats.org/officeDocument/2006/relationships/image" Target="../media/image57.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45.png"/><Relationship Id="rId2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1DD0-C5CB-D24B-42B0-8338494BE2C1}"/>
              </a:ext>
            </a:extLst>
          </p:cNvPr>
          <p:cNvSpPr>
            <a:spLocks noGrp="1"/>
          </p:cNvSpPr>
          <p:nvPr>
            <p:ph type="title"/>
          </p:nvPr>
        </p:nvSpPr>
        <p:spPr/>
        <p:txBody>
          <a:bodyPr/>
          <a:lstStyle/>
          <a:p>
            <a:r>
              <a:rPr lang="en-US" dirty="0"/>
              <a:t>OWS Session #2 - DCA</a:t>
            </a:r>
          </a:p>
        </p:txBody>
      </p:sp>
      <p:sp>
        <p:nvSpPr>
          <p:cNvPr id="3" name="Content Placeholder 2">
            <a:extLst>
              <a:ext uri="{FF2B5EF4-FFF2-40B4-BE49-F238E27FC236}">
                <a16:creationId xmlns:a16="http://schemas.microsoft.com/office/drawing/2014/main" id="{5B9E9676-B44B-B5BB-134A-47B476911B7D}"/>
              </a:ext>
            </a:extLst>
          </p:cNvPr>
          <p:cNvSpPr>
            <a:spLocks noGrp="1"/>
          </p:cNvSpPr>
          <p:nvPr>
            <p:ph sz="quarter" idx="10"/>
          </p:nvPr>
        </p:nvSpPr>
        <p:spPr/>
        <p:txBody>
          <a:bodyPr/>
          <a:lstStyle/>
          <a:p>
            <a:endParaRPr lang="en-US"/>
          </a:p>
        </p:txBody>
      </p:sp>
      <p:sp>
        <p:nvSpPr>
          <p:cNvPr id="4" name="Content Placeholder 3">
            <a:extLst>
              <a:ext uri="{FF2B5EF4-FFF2-40B4-BE49-F238E27FC236}">
                <a16:creationId xmlns:a16="http://schemas.microsoft.com/office/drawing/2014/main" id="{4DD479A3-85D0-4747-9D70-A8EE95F2C48C}"/>
              </a:ext>
            </a:extLst>
          </p:cNvPr>
          <p:cNvSpPr>
            <a:spLocks noGrp="1"/>
          </p:cNvSpPr>
          <p:nvPr>
            <p:ph sz="quarter" idx="11"/>
          </p:nvPr>
        </p:nvSpPr>
        <p:spPr/>
        <p:txBody>
          <a:bodyPr/>
          <a:lstStyle/>
          <a:p>
            <a:endParaRPr lang="en-US"/>
          </a:p>
        </p:txBody>
      </p:sp>
      <p:sp>
        <p:nvSpPr>
          <p:cNvPr id="5" name="Slide Number Placeholder 4">
            <a:extLst>
              <a:ext uri="{FF2B5EF4-FFF2-40B4-BE49-F238E27FC236}">
                <a16:creationId xmlns:a16="http://schemas.microsoft.com/office/drawing/2014/main" id="{C94F9F81-846F-C428-B60E-99288B3F7C67}"/>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200" b="0" i="0" u="none" strike="noStrike" kern="1200" cap="none" spc="0" normalizeH="0" baseline="0" noProof="0" smtClean="0">
                <a:ln>
                  <a:noFill/>
                </a:ln>
                <a:solidFill>
                  <a:prstClr val="black"/>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p:txBody>
      </p:sp>
      <p:pic>
        <p:nvPicPr>
          <p:cNvPr id="9" name="Content Placeholder 5" descr="A close-up of a map&#10;&#10;Description automatically generated">
            <a:extLst>
              <a:ext uri="{FF2B5EF4-FFF2-40B4-BE49-F238E27FC236}">
                <a16:creationId xmlns:a16="http://schemas.microsoft.com/office/drawing/2014/main" id="{CC5DE6DB-0629-910A-DAB3-B19E916EC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365" y="2384142"/>
            <a:ext cx="2670423" cy="2670423"/>
          </a:xfrm>
          <a:prstGeom prst="rect">
            <a:avLst/>
          </a:prstGeom>
        </p:spPr>
      </p:pic>
      <p:pic>
        <p:nvPicPr>
          <p:cNvPr id="10" name="Picture 9" descr="Icon&#10;&#10;Description automatically generated">
            <a:extLst>
              <a:ext uri="{FF2B5EF4-FFF2-40B4-BE49-F238E27FC236}">
                <a16:creationId xmlns:a16="http://schemas.microsoft.com/office/drawing/2014/main" id="{6355CECB-DEBE-2088-9D38-3FA2890AD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503" y="2250787"/>
            <a:ext cx="2937132" cy="2937132"/>
          </a:xfrm>
          <a:prstGeom prst="rect">
            <a:avLst/>
          </a:prstGeom>
        </p:spPr>
      </p:pic>
    </p:spTree>
    <p:extLst>
      <p:ext uri="{BB962C8B-B14F-4D97-AF65-F5344CB8AC3E}">
        <p14:creationId xmlns:p14="http://schemas.microsoft.com/office/powerpoint/2010/main" val="3523682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6FAAB-66BC-4CA3-5F57-F237F9F3DF6B}"/>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A7B792C9-54D7-5020-248A-1910E548F274}"/>
              </a:ext>
            </a:extLst>
          </p:cNvPr>
          <p:cNvSpPr/>
          <p:nvPr/>
        </p:nvSpPr>
        <p:spPr>
          <a:xfrm>
            <a:off x="4849161" y="39734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2" name="Flowchart: Preparation 61">
            <a:extLst>
              <a:ext uri="{FF2B5EF4-FFF2-40B4-BE49-F238E27FC236}">
                <a16:creationId xmlns:a16="http://schemas.microsoft.com/office/drawing/2014/main" id="{FE686FBD-7ADE-AC0B-1CB6-A357D5E4BA86}"/>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3" name="Flowchart: Preparation 62">
            <a:extLst>
              <a:ext uri="{FF2B5EF4-FFF2-40B4-BE49-F238E27FC236}">
                <a16:creationId xmlns:a16="http://schemas.microsoft.com/office/drawing/2014/main" id="{CB9C81E3-BB78-1FBE-9019-622C3F3231CC}"/>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4" name="Flowchart: Preparation 63">
            <a:extLst>
              <a:ext uri="{FF2B5EF4-FFF2-40B4-BE49-F238E27FC236}">
                <a16:creationId xmlns:a16="http://schemas.microsoft.com/office/drawing/2014/main" id="{8E1EFE59-F502-161E-5924-0257A18A0C7B}"/>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5" name="Flowchart: Preparation 64">
            <a:extLst>
              <a:ext uri="{FF2B5EF4-FFF2-40B4-BE49-F238E27FC236}">
                <a16:creationId xmlns:a16="http://schemas.microsoft.com/office/drawing/2014/main" id="{54CF3ED6-685A-222D-8F15-B25F5864F0F1}"/>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6" name="Flowchart: Preparation 65">
            <a:extLst>
              <a:ext uri="{FF2B5EF4-FFF2-40B4-BE49-F238E27FC236}">
                <a16:creationId xmlns:a16="http://schemas.microsoft.com/office/drawing/2014/main" id="{E8D5975B-5039-9871-BD5A-CA3094183320}"/>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7" name="Flowchart: Preparation 66">
            <a:extLst>
              <a:ext uri="{FF2B5EF4-FFF2-40B4-BE49-F238E27FC236}">
                <a16:creationId xmlns:a16="http://schemas.microsoft.com/office/drawing/2014/main" id="{D301A26A-E830-8E67-7016-44D482564FC4}"/>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8" name="Flowchart: Preparation 67">
            <a:extLst>
              <a:ext uri="{FF2B5EF4-FFF2-40B4-BE49-F238E27FC236}">
                <a16:creationId xmlns:a16="http://schemas.microsoft.com/office/drawing/2014/main" id="{EACFCE42-26C3-5149-5B94-C2DF83777724}"/>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9" name="Flowchart: Preparation 68">
            <a:extLst>
              <a:ext uri="{FF2B5EF4-FFF2-40B4-BE49-F238E27FC236}">
                <a16:creationId xmlns:a16="http://schemas.microsoft.com/office/drawing/2014/main" id="{85779609-4740-F83A-687E-8B5A918C6539}"/>
              </a:ext>
            </a:extLst>
          </p:cNvPr>
          <p:cNvSpPr/>
          <p:nvPr/>
        </p:nvSpPr>
        <p:spPr>
          <a:xfrm>
            <a:off x="4855697" y="218294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70" name="Flowchart: Preparation 69">
            <a:extLst>
              <a:ext uri="{FF2B5EF4-FFF2-40B4-BE49-F238E27FC236}">
                <a16:creationId xmlns:a16="http://schemas.microsoft.com/office/drawing/2014/main" id="{DBB0E093-DBC0-BE2D-A654-C341B2B70EC2}"/>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2" name="Title 1">
            <a:extLst>
              <a:ext uri="{FF2B5EF4-FFF2-40B4-BE49-F238E27FC236}">
                <a16:creationId xmlns:a16="http://schemas.microsoft.com/office/drawing/2014/main" id="{90B73719-AA1A-4D99-E3CD-83301CB1C56C}"/>
              </a:ext>
            </a:extLst>
          </p:cNvPr>
          <p:cNvSpPr>
            <a:spLocks noGrp="1"/>
          </p:cNvSpPr>
          <p:nvPr>
            <p:ph type="title"/>
          </p:nvPr>
        </p:nvSpPr>
        <p:spPr>
          <a:xfrm>
            <a:off x="-4952" y="-593935"/>
            <a:ext cx="10363201" cy="1629601"/>
          </a:xfrm>
        </p:spPr>
        <p:txBody>
          <a:bodyPr/>
          <a:lstStyle/>
          <a:p>
            <a:r>
              <a:rPr lang="en-US" dirty="0"/>
              <a:t>Air-to-air gameplay fundamentals (A2A)</a:t>
            </a:r>
          </a:p>
        </p:txBody>
      </p:sp>
      <p:sp>
        <p:nvSpPr>
          <p:cNvPr id="5" name="Slide Number Placeholder 4">
            <a:extLst>
              <a:ext uri="{FF2B5EF4-FFF2-40B4-BE49-F238E27FC236}">
                <a16:creationId xmlns:a16="http://schemas.microsoft.com/office/drawing/2014/main" id="{A0B40969-07A0-5BA9-4D65-E3D389F24E89}"/>
              </a:ext>
            </a:extLst>
          </p:cNvPr>
          <p:cNvSpPr>
            <a:spLocks noGrp="1"/>
          </p:cNvSpPr>
          <p:nvPr>
            <p:ph type="sldNum" sz="quarter" idx="4"/>
          </p:nvPr>
        </p:nvSpPr>
        <p:spPr>
          <a:xfrm>
            <a:off x="914400" y="6246254"/>
            <a:ext cx="631065" cy="29621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200" b="0" i="0" u="none" strike="noStrike" kern="1200" cap="none" spc="0" normalizeH="0" baseline="0" noProof="0" smtClean="0">
                <a:ln>
                  <a:noFill/>
                </a:ln>
                <a:solidFill>
                  <a:prstClr val="black"/>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p:txBody>
      </p:sp>
      <p:grpSp>
        <p:nvGrpSpPr>
          <p:cNvPr id="11" name="Group 10">
            <a:extLst>
              <a:ext uri="{FF2B5EF4-FFF2-40B4-BE49-F238E27FC236}">
                <a16:creationId xmlns:a16="http://schemas.microsoft.com/office/drawing/2014/main" id="{995CDFC4-AAC9-1493-96F2-95562709DE89}"/>
              </a:ext>
            </a:extLst>
          </p:cNvPr>
          <p:cNvGrpSpPr/>
          <p:nvPr/>
        </p:nvGrpSpPr>
        <p:grpSpPr>
          <a:xfrm>
            <a:off x="6708519" y="3786644"/>
            <a:ext cx="950422" cy="913582"/>
            <a:chOff x="3371716" y="3287888"/>
            <a:chExt cx="1198090" cy="1183338"/>
          </a:xfrm>
        </p:grpSpPr>
        <p:sp>
          <p:nvSpPr>
            <p:cNvPr id="13" name="Oval 12">
              <a:extLst>
                <a:ext uri="{FF2B5EF4-FFF2-40B4-BE49-F238E27FC236}">
                  <a16:creationId xmlns:a16="http://schemas.microsoft.com/office/drawing/2014/main" id="{15250074-F50B-FE52-7080-C555A33BB2E7}"/>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4" name="Picture 13">
              <a:extLst>
                <a:ext uri="{FF2B5EF4-FFF2-40B4-BE49-F238E27FC236}">
                  <a16:creationId xmlns:a16="http://schemas.microsoft.com/office/drawing/2014/main" id="{153282CA-F562-5F4A-679A-A6DFEB130A77}"/>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749A9D39-595A-2173-0B25-E02D0F63DC03}"/>
              </a:ext>
            </a:extLst>
          </p:cNvPr>
          <p:cNvGrpSpPr/>
          <p:nvPr/>
        </p:nvGrpSpPr>
        <p:grpSpPr>
          <a:xfrm>
            <a:off x="-1226725" y="1860720"/>
            <a:ext cx="950422" cy="947242"/>
            <a:chOff x="2807932" y="73714"/>
            <a:chExt cx="1828800" cy="1828800"/>
          </a:xfrm>
        </p:grpSpPr>
        <p:sp>
          <p:nvSpPr>
            <p:cNvPr id="21" name="Oval 20">
              <a:extLst>
                <a:ext uri="{FF2B5EF4-FFF2-40B4-BE49-F238E27FC236}">
                  <a16:creationId xmlns:a16="http://schemas.microsoft.com/office/drawing/2014/main" id="{412A00A1-0F1C-CABF-E395-785DC889EDD2}"/>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22" name="Picture 21" descr="A screen shot of a game&#10;&#10;AI-generated content may be incorrect.">
              <a:extLst>
                <a:ext uri="{FF2B5EF4-FFF2-40B4-BE49-F238E27FC236}">
                  <a16:creationId xmlns:a16="http://schemas.microsoft.com/office/drawing/2014/main" id="{A5319D26-85C7-3D45-6BB5-9873ADF18328}"/>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51C4A560-15EB-8CAD-75F5-7DE1AD43BE33}"/>
              </a:ext>
            </a:extLst>
          </p:cNvPr>
          <p:cNvGrpSpPr/>
          <p:nvPr/>
        </p:nvGrpSpPr>
        <p:grpSpPr>
          <a:xfrm>
            <a:off x="-1270369" y="3003711"/>
            <a:ext cx="950422" cy="892120"/>
            <a:chOff x="9405405" y="3686329"/>
            <a:chExt cx="1828800" cy="1828800"/>
          </a:xfrm>
        </p:grpSpPr>
        <p:grpSp>
          <p:nvGrpSpPr>
            <p:cNvPr id="24" name="Group 23">
              <a:extLst>
                <a:ext uri="{FF2B5EF4-FFF2-40B4-BE49-F238E27FC236}">
                  <a16:creationId xmlns:a16="http://schemas.microsoft.com/office/drawing/2014/main" id="{AA02332E-083E-D330-51A0-20460944BA79}"/>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2BFBA0FD-212D-C943-DC06-97D55F7EF594}"/>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27" name="Picture 26" descr="A close up of a logo&#10;&#10;AI-generated content may be incorrect.">
                <a:extLst>
                  <a:ext uri="{FF2B5EF4-FFF2-40B4-BE49-F238E27FC236}">
                    <a16:creationId xmlns:a16="http://schemas.microsoft.com/office/drawing/2014/main" id="{50343941-0F18-ECD8-1C90-DCCC66BCEF9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12ABDD84-26A2-4AE0-F89A-295746E22B24}"/>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grpSp>
      <p:grpSp>
        <p:nvGrpSpPr>
          <p:cNvPr id="28" name="Group 27">
            <a:extLst>
              <a:ext uri="{FF2B5EF4-FFF2-40B4-BE49-F238E27FC236}">
                <a16:creationId xmlns:a16="http://schemas.microsoft.com/office/drawing/2014/main" id="{E6AD712B-EAA2-C109-C7D6-10EA66A5C400}"/>
              </a:ext>
            </a:extLst>
          </p:cNvPr>
          <p:cNvGrpSpPr/>
          <p:nvPr/>
        </p:nvGrpSpPr>
        <p:grpSpPr>
          <a:xfrm>
            <a:off x="-1211875" y="4112656"/>
            <a:ext cx="950422" cy="892120"/>
            <a:chOff x="9405405" y="3686329"/>
            <a:chExt cx="1828800" cy="1828800"/>
          </a:xfrm>
        </p:grpSpPr>
        <p:grpSp>
          <p:nvGrpSpPr>
            <p:cNvPr id="29" name="Group 28">
              <a:extLst>
                <a:ext uri="{FF2B5EF4-FFF2-40B4-BE49-F238E27FC236}">
                  <a16:creationId xmlns:a16="http://schemas.microsoft.com/office/drawing/2014/main" id="{0E02DC1C-8BDE-13F1-0F4F-DFA454D7934E}"/>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EF336DBB-20F0-914B-6BB1-49036208D51A}"/>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32" name="Picture 31" descr="A close up of a logo&#10;&#10;AI-generated content may be incorrect.">
                <a:extLst>
                  <a:ext uri="{FF2B5EF4-FFF2-40B4-BE49-F238E27FC236}">
                    <a16:creationId xmlns:a16="http://schemas.microsoft.com/office/drawing/2014/main" id="{29626792-C9CF-4007-420E-6C532B215D4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A73EB984-AE67-3614-8D16-6ED170AEA9AE}"/>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grpSp>
      <p:grpSp>
        <p:nvGrpSpPr>
          <p:cNvPr id="33" name="Group 32">
            <a:extLst>
              <a:ext uri="{FF2B5EF4-FFF2-40B4-BE49-F238E27FC236}">
                <a16:creationId xmlns:a16="http://schemas.microsoft.com/office/drawing/2014/main" id="{98C14851-A922-29E4-3830-4EBF04E7548E}"/>
              </a:ext>
            </a:extLst>
          </p:cNvPr>
          <p:cNvGrpSpPr/>
          <p:nvPr/>
        </p:nvGrpSpPr>
        <p:grpSpPr>
          <a:xfrm>
            <a:off x="-1226725" y="720845"/>
            <a:ext cx="950422" cy="947242"/>
            <a:chOff x="4962794" y="3064564"/>
            <a:chExt cx="1828800" cy="1828800"/>
          </a:xfrm>
        </p:grpSpPr>
        <p:sp>
          <p:nvSpPr>
            <p:cNvPr id="34" name="Oval 33">
              <a:extLst>
                <a:ext uri="{FF2B5EF4-FFF2-40B4-BE49-F238E27FC236}">
                  <a16:creationId xmlns:a16="http://schemas.microsoft.com/office/drawing/2014/main" id="{31CE9B24-A191-9C02-48AA-CC6BADCE3400}"/>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35" name="Picture 34" descr="A logo with different symbols&#10;&#10;AI-generated content may be incorrect.">
              <a:extLst>
                <a:ext uri="{FF2B5EF4-FFF2-40B4-BE49-F238E27FC236}">
                  <a16:creationId xmlns:a16="http://schemas.microsoft.com/office/drawing/2014/main" id="{D70F5F70-833A-3383-FC1F-5653517DEE21}"/>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AEFB4126-9A86-5A2A-9F2D-1A6BC329F5B6}"/>
              </a:ext>
            </a:extLst>
          </p:cNvPr>
          <p:cNvGrpSpPr/>
          <p:nvPr/>
        </p:nvGrpSpPr>
        <p:grpSpPr>
          <a:xfrm>
            <a:off x="12507457" y="3377059"/>
            <a:ext cx="853506" cy="809194"/>
            <a:chOff x="6830847" y="4397237"/>
            <a:chExt cx="1130089" cy="1114856"/>
          </a:xfrm>
        </p:grpSpPr>
        <p:sp>
          <p:nvSpPr>
            <p:cNvPr id="44" name="Oval 43">
              <a:extLst>
                <a:ext uri="{FF2B5EF4-FFF2-40B4-BE49-F238E27FC236}">
                  <a16:creationId xmlns:a16="http://schemas.microsoft.com/office/drawing/2014/main" id="{276CD03E-D108-CF4B-F910-9F65991BC0AF}"/>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45" name="Picture 44">
              <a:extLst>
                <a:ext uri="{FF2B5EF4-FFF2-40B4-BE49-F238E27FC236}">
                  <a16:creationId xmlns:a16="http://schemas.microsoft.com/office/drawing/2014/main" id="{41CC289C-3201-A85E-37E3-61A6BFCE2CB5}"/>
                </a:ext>
              </a:extLst>
            </p:cNvPr>
            <p:cNvPicPr>
              <a:picLocks noChangeAspect="1"/>
            </p:cNvPicPr>
            <p:nvPr/>
          </p:nvPicPr>
          <p:blipFill>
            <a:blip r:embed="rId8"/>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CE43FFF7-3A4C-D018-ACED-0BD3862F1274}"/>
              </a:ext>
            </a:extLst>
          </p:cNvPr>
          <p:cNvGrpSpPr/>
          <p:nvPr/>
        </p:nvGrpSpPr>
        <p:grpSpPr>
          <a:xfrm>
            <a:off x="12507457" y="1373754"/>
            <a:ext cx="853506" cy="809194"/>
            <a:chOff x="9939821" y="4999422"/>
            <a:chExt cx="1130089" cy="1114856"/>
          </a:xfrm>
        </p:grpSpPr>
        <p:sp>
          <p:nvSpPr>
            <p:cNvPr id="47" name="Oval 46">
              <a:extLst>
                <a:ext uri="{FF2B5EF4-FFF2-40B4-BE49-F238E27FC236}">
                  <a16:creationId xmlns:a16="http://schemas.microsoft.com/office/drawing/2014/main" id="{D6E932CC-175F-BF0F-AD57-F523F57FF408}"/>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48" name="Picture 47">
              <a:extLst>
                <a:ext uri="{FF2B5EF4-FFF2-40B4-BE49-F238E27FC236}">
                  <a16:creationId xmlns:a16="http://schemas.microsoft.com/office/drawing/2014/main" id="{D93E2F50-1895-88B8-FA09-B88884ECD654}"/>
                </a:ext>
              </a:extLst>
            </p:cNvPr>
            <p:cNvPicPr>
              <a:picLocks noChangeAspect="1"/>
            </p:cNvPicPr>
            <p:nvPr/>
          </p:nvPicPr>
          <p:blipFill>
            <a:blip r:embed="rId9"/>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4F041912-D7EB-09FE-BBA4-AC9842B8AD15}"/>
              </a:ext>
            </a:extLst>
          </p:cNvPr>
          <p:cNvGrpSpPr/>
          <p:nvPr/>
        </p:nvGrpSpPr>
        <p:grpSpPr>
          <a:xfrm>
            <a:off x="12497917" y="4467510"/>
            <a:ext cx="853506" cy="809194"/>
            <a:chOff x="9993317" y="3563062"/>
            <a:chExt cx="1130089" cy="1114856"/>
          </a:xfrm>
        </p:grpSpPr>
        <p:sp>
          <p:nvSpPr>
            <p:cNvPr id="50" name="Oval 49">
              <a:extLst>
                <a:ext uri="{FF2B5EF4-FFF2-40B4-BE49-F238E27FC236}">
                  <a16:creationId xmlns:a16="http://schemas.microsoft.com/office/drawing/2014/main" id="{E65EBFE7-4A2F-6A77-90EA-E93B35419446}"/>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1" name="Picture 50">
              <a:extLst>
                <a:ext uri="{FF2B5EF4-FFF2-40B4-BE49-F238E27FC236}">
                  <a16:creationId xmlns:a16="http://schemas.microsoft.com/office/drawing/2014/main" id="{A742DD0B-7624-9D62-3A10-CCAF7138B299}"/>
                </a:ext>
              </a:extLst>
            </p:cNvPr>
            <p:cNvPicPr>
              <a:picLocks noChangeAspect="1"/>
            </p:cNvPicPr>
            <p:nvPr/>
          </p:nvPicPr>
          <p:blipFill>
            <a:blip r:embed="rId10"/>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402AF411-A660-CCE2-9D23-2B3EFBF40A09}"/>
              </a:ext>
            </a:extLst>
          </p:cNvPr>
          <p:cNvGrpSpPr/>
          <p:nvPr/>
        </p:nvGrpSpPr>
        <p:grpSpPr>
          <a:xfrm>
            <a:off x="12465519" y="2329021"/>
            <a:ext cx="853506" cy="809194"/>
            <a:chOff x="10091703" y="2028886"/>
            <a:chExt cx="1130089" cy="1114856"/>
          </a:xfrm>
        </p:grpSpPr>
        <p:sp>
          <p:nvSpPr>
            <p:cNvPr id="53" name="Oval 52">
              <a:extLst>
                <a:ext uri="{FF2B5EF4-FFF2-40B4-BE49-F238E27FC236}">
                  <a16:creationId xmlns:a16="http://schemas.microsoft.com/office/drawing/2014/main" id="{977B908D-2118-0B53-0579-EC06818E2C87}"/>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4" name="Picture 53">
              <a:extLst>
                <a:ext uri="{FF2B5EF4-FFF2-40B4-BE49-F238E27FC236}">
                  <a16:creationId xmlns:a16="http://schemas.microsoft.com/office/drawing/2014/main" id="{89F90195-0828-1DFC-5C17-03D95AD8592D}"/>
                </a:ext>
              </a:extLst>
            </p:cNvPr>
            <p:cNvPicPr>
              <a:picLocks noChangeAspect="1"/>
            </p:cNvPicPr>
            <p:nvPr/>
          </p:nvPicPr>
          <p:blipFill>
            <a:blip r:embed="rId11"/>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B3B0B84F-09BA-0856-D987-1EFD94A42664}"/>
              </a:ext>
            </a:extLst>
          </p:cNvPr>
          <p:cNvGrpSpPr/>
          <p:nvPr/>
        </p:nvGrpSpPr>
        <p:grpSpPr>
          <a:xfrm>
            <a:off x="7462667" y="3199074"/>
            <a:ext cx="957554" cy="913582"/>
            <a:chOff x="331470" y="3871994"/>
            <a:chExt cx="1130089" cy="1114856"/>
          </a:xfrm>
        </p:grpSpPr>
        <p:sp>
          <p:nvSpPr>
            <p:cNvPr id="37" name="Oval 36">
              <a:extLst>
                <a:ext uri="{FF2B5EF4-FFF2-40B4-BE49-F238E27FC236}">
                  <a16:creationId xmlns:a16="http://schemas.microsoft.com/office/drawing/2014/main" id="{E495E607-6988-C018-C6EB-059E7ACF935B}"/>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38" name="Picture 37">
              <a:extLst>
                <a:ext uri="{FF2B5EF4-FFF2-40B4-BE49-F238E27FC236}">
                  <a16:creationId xmlns:a16="http://schemas.microsoft.com/office/drawing/2014/main" id="{1683E107-EC9D-6FA7-30A3-779B6178869C}"/>
                </a:ext>
              </a:extLst>
            </p:cNvPr>
            <p:cNvPicPr>
              <a:picLocks noChangeAspect="1"/>
            </p:cNvPicPr>
            <p:nvPr/>
          </p:nvPicPr>
          <p:blipFill>
            <a:blip r:embed="rId12"/>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A3C22B0B-9235-4E77-C927-E81BC1FC8BE5}"/>
              </a:ext>
            </a:extLst>
          </p:cNvPr>
          <p:cNvSpPr txBox="1"/>
          <p:nvPr/>
        </p:nvSpPr>
        <p:spPr>
          <a:xfrm>
            <a:off x="122910" y="489927"/>
            <a:ext cx="4450375" cy="64586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enorite"/>
                <a:ea typeface="+mn-ea"/>
                <a:cs typeface="+mn-cs"/>
              </a:rPr>
              <a:t>Objectives:</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Understand how to conduct the </a:t>
            </a:r>
            <a:r>
              <a:rPr kumimoji="0" lang="en-US" b="1"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air war sequence</a:t>
            </a:r>
            <a:r>
              <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in OWS, specifically focusing on:</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Determine &amp; Place Air Missions (</a:t>
            </a:r>
            <a:r>
              <a:rPr kumimoji="0" lang="en-US" b="1" i="0" u="none" strike="noStrike" kern="100" cap="none" spc="0" normalizeH="0" baseline="0" noProof="0" dirty="0">
                <a:ln>
                  <a:noFill/>
                </a:ln>
                <a:solidFill>
                  <a:srgbClr val="4472C4"/>
                </a:solidFill>
                <a:effectLst/>
                <a:uLnTx/>
                <a:uFillTx/>
                <a:latin typeface="Calibri" panose="020F0502020204030204" pitchFamily="34" charset="0"/>
                <a:ea typeface="Calibri" panose="020F0502020204030204" pitchFamily="34" charset="0"/>
                <a:cs typeface="Times New Roman" panose="02020603050405020304" pitchFamily="18" charset="0"/>
              </a:rPr>
              <a:t>BLUE DCA</a:t>
            </a:r>
            <a:r>
              <a:rPr kumimoji="0" lang="en-US" b="0" i="0" u="none" strike="noStrike" kern="100" cap="none" spc="0" normalizeH="0" baseline="0" noProof="0" dirty="0">
                <a:ln>
                  <a:noFill/>
                </a:ln>
                <a:solidFill>
                  <a:srgbClr val="4472C4"/>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 </a:t>
            </a:r>
            <a:r>
              <a:rPr kumimoji="0" lang="en-US" b="1" i="0" u="none" strike="noStrike" kern="1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RED OCA</a:t>
            </a:r>
            <a:r>
              <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Resolve Local Detection by Hex</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lang="en-US" kern="100" dirty="0">
                <a:solidFill>
                  <a:prstClr val="black"/>
                </a:solidFill>
                <a:latin typeface="Calibri" panose="020F0502020204030204" pitchFamily="34" charset="0"/>
                <a:ea typeface="Calibri" panose="020F0502020204030204" pitchFamily="34" charset="0"/>
                <a:cs typeface="Times New Roman" panose="02020603050405020304" pitchFamily="18" charset="0"/>
              </a:rPr>
              <a:t>Finalize Strike Plans</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lang="en-US" kern="100" dirty="0">
                <a:solidFill>
                  <a:prstClr val="black"/>
                </a:solidFill>
                <a:latin typeface="Calibri" panose="020F0502020204030204" pitchFamily="34" charset="0"/>
                <a:ea typeface="Calibri" panose="020F0502020204030204" pitchFamily="34" charset="0"/>
                <a:cs typeface="Times New Roman" panose="02020603050405020304" pitchFamily="18" charset="0"/>
              </a:rPr>
              <a:t>Execute Stand-off, Long Range Air-to-Air</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Execute In-Hex Air-to-Air Combat</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lang="en-US" kern="100" dirty="0">
                <a:solidFill>
                  <a:prstClr val="black"/>
                </a:solidFill>
                <a:latin typeface="Calibri" panose="020F0502020204030204" pitchFamily="34" charset="0"/>
                <a:ea typeface="Calibri" panose="020F0502020204030204" pitchFamily="34" charset="0"/>
                <a:cs typeface="Times New Roman" panose="02020603050405020304" pitchFamily="18" charset="0"/>
              </a:rPr>
              <a:t>Execute In-Hex Air Defense Engagements</a:t>
            </a:r>
            <a:endPar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Pts val="1000"/>
              <a:buFontTx/>
              <a:buNone/>
              <a:tabLst>
                <a:tab pos="457200" algn="l"/>
              </a:tabLst>
              <a:defRPr/>
            </a:pPr>
            <a:r>
              <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Notes for execution:</a:t>
            </a:r>
          </a:p>
          <a:p>
            <a:pPr marL="0" marR="0" lvl="0" indent="0" algn="l" defTabSz="914400" rtl="0" eaLnBrk="1" fontAlgn="auto" latinLnBrk="0" hangingPunct="1">
              <a:lnSpc>
                <a:spcPct val="115000"/>
              </a:lnSpc>
              <a:spcBef>
                <a:spcPts val="0"/>
              </a:spcBef>
              <a:spcAft>
                <a:spcPts val="800"/>
              </a:spcAft>
              <a:buClrTx/>
              <a:buSzPts val="1000"/>
              <a:buFontTx/>
              <a:buNone/>
              <a:tabLst>
                <a:tab pos="457200" algn="l"/>
              </a:tabLst>
              <a:defRPr/>
            </a:pPr>
            <a:r>
              <a:rPr kumimoji="0" lang="en-US"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All Hexes are 200nm Hexes.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enorite"/>
                <a:ea typeface="+mn-ea"/>
                <a:cs typeface="+mn-cs"/>
              </a:rPr>
              <a:t>Red </a:t>
            </a:r>
            <a:r>
              <a:rPr lang="en-US" dirty="0">
                <a:solidFill>
                  <a:prstClr val="black"/>
                </a:solidFill>
                <a:latin typeface="Tenorite"/>
              </a:rPr>
              <a:t>p</a:t>
            </a:r>
            <a:r>
              <a:rPr kumimoji="0" lang="en-US" b="0" i="0" u="none" strike="noStrike" kern="1200" cap="none" spc="0" normalizeH="0" baseline="0" noProof="0" dirty="0">
                <a:ln>
                  <a:noFill/>
                </a:ln>
                <a:solidFill>
                  <a:prstClr val="black"/>
                </a:solidFill>
                <a:effectLst/>
                <a:uLnTx/>
                <a:uFillTx/>
                <a:latin typeface="Tenorite"/>
                <a:ea typeface="+mn-ea"/>
                <a:cs typeface="+mn-cs"/>
              </a:rPr>
              <a:t>laces units IAW with Map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enorite"/>
              </a:rPr>
              <a:t>Blue places units to best accomplish mission</a:t>
            </a:r>
            <a:endParaRPr kumimoji="0" lang="en-US" b="0" i="0" u="none" strike="noStrike" kern="1200" cap="none" spc="0" normalizeH="0" baseline="0" noProof="0" dirty="0">
              <a:ln>
                <a:noFill/>
              </a:ln>
              <a:solidFill>
                <a:prstClr val="black"/>
              </a:solidFill>
              <a:effectLst/>
              <a:uLnTx/>
              <a:uFillTx/>
              <a:latin typeface="Tenorit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b="0" i="0" u="none" strike="noStrike" kern="1200" cap="none" spc="0" normalizeH="0" baseline="0" noProof="0" dirty="0">
              <a:ln>
                <a:noFill/>
              </a:ln>
              <a:solidFill>
                <a:prstClr val="black"/>
              </a:solidFill>
              <a:effectLst/>
              <a:uLnTx/>
              <a:uFillTx/>
              <a:latin typeface="Tenorit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b="0" i="0" u="none" strike="noStrike" kern="1200" cap="none" spc="0" normalizeH="0" baseline="0" noProof="0" dirty="0">
              <a:ln>
                <a:noFill/>
              </a:ln>
              <a:solidFill>
                <a:prstClr val="black"/>
              </a:solidFill>
              <a:effectLst/>
              <a:uLnTx/>
              <a:uFillTx/>
              <a:latin typeface="Tenorit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b="0" i="0" u="none" strike="noStrike" kern="1200" cap="none" spc="0" normalizeH="0" baseline="0" noProof="0" dirty="0">
              <a:ln>
                <a:noFill/>
              </a:ln>
              <a:solidFill>
                <a:prstClr val="black"/>
              </a:solidFill>
              <a:effectLst/>
              <a:uLnTx/>
              <a:uFillTx/>
              <a:latin typeface="Tenorite"/>
              <a:ea typeface="+mn-ea"/>
              <a:cs typeface="+mn-cs"/>
            </a:endParaRPr>
          </a:p>
        </p:txBody>
      </p:sp>
      <p:pic>
        <p:nvPicPr>
          <p:cNvPr id="4" name="Picture 3">
            <a:extLst>
              <a:ext uri="{FF2B5EF4-FFF2-40B4-BE49-F238E27FC236}">
                <a16:creationId xmlns:a16="http://schemas.microsoft.com/office/drawing/2014/main" id="{0506C8E9-1A20-DD06-CEAA-53B0B79A5F49}"/>
              </a:ext>
            </a:extLst>
          </p:cNvPr>
          <p:cNvPicPr>
            <a:picLocks noChangeAspect="1"/>
          </p:cNvPicPr>
          <p:nvPr/>
        </p:nvPicPr>
        <p:blipFill>
          <a:blip r:embed="rId13"/>
          <a:stretch>
            <a:fillRect/>
          </a:stretch>
        </p:blipFill>
        <p:spPr>
          <a:xfrm>
            <a:off x="4804809" y="405543"/>
            <a:ext cx="4909369" cy="6341556"/>
          </a:xfrm>
          <a:prstGeom prst="rect">
            <a:avLst/>
          </a:prstGeom>
        </p:spPr>
      </p:pic>
      <p:sp>
        <p:nvSpPr>
          <p:cNvPr id="9" name="Arrow: Down 8">
            <a:extLst>
              <a:ext uri="{FF2B5EF4-FFF2-40B4-BE49-F238E27FC236}">
                <a16:creationId xmlns:a16="http://schemas.microsoft.com/office/drawing/2014/main" id="{039F1215-59CA-6DE2-7D53-3068DCB94E2F}"/>
              </a:ext>
            </a:extLst>
          </p:cNvPr>
          <p:cNvSpPr/>
          <p:nvPr/>
        </p:nvSpPr>
        <p:spPr>
          <a:xfrm rot="5400000">
            <a:off x="9952158" y="1348040"/>
            <a:ext cx="159860" cy="73540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B57D9C3D-ADD6-6BC9-1338-3F9586E080C3}"/>
              </a:ext>
            </a:extLst>
          </p:cNvPr>
          <p:cNvSpPr/>
          <p:nvPr/>
        </p:nvSpPr>
        <p:spPr>
          <a:xfrm rot="5400000">
            <a:off x="9968961" y="2608936"/>
            <a:ext cx="159860" cy="73540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A26F624B-9A66-1768-BCD0-A503C0DD55EC}"/>
              </a:ext>
            </a:extLst>
          </p:cNvPr>
          <p:cNvSpPr/>
          <p:nvPr/>
        </p:nvSpPr>
        <p:spPr>
          <a:xfrm rot="5400000">
            <a:off x="9970580" y="2721903"/>
            <a:ext cx="159860" cy="73540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2F06268-3422-6D3B-4E9D-8DCFA35D7803}"/>
              </a:ext>
            </a:extLst>
          </p:cNvPr>
          <p:cNvSpPr/>
          <p:nvPr/>
        </p:nvSpPr>
        <p:spPr>
          <a:xfrm rot="5400000">
            <a:off x="9965353" y="2905455"/>
            <a:ext cx="159860" cy="73540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ABCDDBBB-F94E-E0E4-B99A-7C3061BC2081}"/>
              </a:ext>
            </a:extLst>
          </p:cNvPr>
          <p:cNvSpPr/>
          <p:nvPr/>
        </p:nvSpPr>
        <p:spPr>
          <a:xfrm rot="5400000">
            <a:off x="9958239" y="3251704"/>
            <a:ext cx="159860" cy="73540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60BA1B8A-9348-4F46-C59E-826FC83BBDDF}"/>
              </a:ext>
            </a:extLst>
          </p:cNvPr>
          <p:cNvSpPr/>
          <p:nvPr/>
        </p:nvSpPr>
        <p:spPr>
          <a:xfrm rot="5400000">
            <a:off x="9957981" y="3603323"/>
            <a:ext cx="159860" cy="73540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F3D2D079-7703-94A4-AD46-DB648279CFEE}"/>
              </a:ext>
            </a:extLst>
          </p:cNvPr>
          <p:cNvSpPr/>
          <p:nvPr/>
        </p:nvSpPr>
        <p:spPr>
          <a:xfrm rot="5400000">
            <a:off x="9965353" y="3920349"/>
            <a:ext cx="159860" cy="73540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55F67B7-424F-4FD1-5EF0-354CF148937C}"/>
              </a:ext>
            </a:extLst>
          </p:cNvPr>
          <p:cNvSpPr/>
          <p:nvPr/>
        </p:nvSpPr>
        <p:spPr>
          <a:xfrm>
            <a:off x="7168129" y="3866673"/>
            <a:ext cx="2496254" cy="235739"/>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972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F19C-5E65-F1FD-F75C-C9BA263D9DF6}"/>
              </a:ext>
            </a:extLst>
          </p:cNvPr>
          <p:cNvSpPr>
            <a:spLocks noGrp="1"/>
          </p:cNvSpPr>
          <p:nvPr>
            <p:ph type="title"/>
          </p:nvPr>
        </p:nvSpPr>
        <p:spPr>
          <a:xfrm>
            <a:off x="914399" y="-242788"/>
            <a:ext cx="10363201" cy="1629601"/>
          </a:xfrm>
        </p:spPr>
        <p:txBody>
          <a:bodyPr/>
          <a:lstStyle/>
          <a:p>
            <a:r>
              <a:rPr lang="en-US" dirty="0"/>
              <a:t>Air defense units</a:t>
            </a:r>
          </a:p>
        </p:txBody>
      </p:sp>
      <p:sp>
        <p:nvSpPr>
          <p:cNvPr id="3" name="Content Placeholder 2">
            <a:extLst>
              <a:ext uri="{FF2B5EF4-FFF2-40B4-BE49-F238E27FC236}">
                <a16:creationId xmlns:a16="http://schemas.microsoft.com/office/drawing/2014/main" id="{4E82F53D-722B-3552-1946-11EB3AD70D79}"/>
              </a:ext>
            </a:extLst>
          </p:cNvPr>
          <p:cNvSpPr>
            <a:spLocks noGrp="1"/>
          </p:cNvSpPr>
          <p:nvPr>
            <p:ph sz="quarter" idx="10"/>
          </p:nvPr>
        </p:nvSpPr>
        <p:spPr>
          <a:xfrm>
            <a:off x="565855" y="407258"/>
            <a:ext cx="5148314" cy="5636488"/>
          </a:xfrm>
        </p:spPr>
        <p:txBody>
          <a:bodyPr>
            <a:normAutofit lnSpcReduction="10000"/>
          </a:bodyPr>
          <a:lstStyle/>
          <a:p>
            <a:endParaRPr lang="en-US" dirty="0"/>
          </a:p>
          <a:p>
            <a:r>
              <a:rPr lang="en-US" b="1" dirty="0"/>
              <a:t>2.2.7.4. Air Defense Units</a:t>
            </a:r>
            <a:r>
              <a:rPr lang="en-US" i="1" dirty="0"/>
              <a:t>. </a:t>
            </a:r>
            <a:r>
              <a:rPr lang="en-US" dirty="0"/>
              <a:t>Air defense units have organic radar that enables detection of air units out to the range of the counter’s missiles. During combat sequences, an air defense unit can apply defensive shields for units within its defensive umbrella. Or, it may engage threat aircraft that are in range. Air defense units may defend or attack each turn against threat aircraft and missile salvos for which it has unexpended salvos. Once it commits to defend or attack, the shield and die are marked expended. These are reset at the end of the turn during the Regeneration Phase, provided munitions are available. </a:t>
            </a:r>
          </a:p>
          <a:p>
            <a:endParaRPr lang="en-US" dirty="0"/>
          </a:p>
          <a:p>
            <a:r>
              <a:rPr lang="en-US" dirty="0"/>
              <a:t>During this tutorial, the Patriot will only conduct attacks on aircraft</a:t>
            </a:r>
          </a:p>
          <a:p>
            <a:endParaRPr lang="en-US" dirty="0"/>
          </a:p>
        </p:txBody>
      </p:sp>
      <p:sp>
        <p:nvSpPr>
          <p:cNvPr id="5" name="Slide Number Placeholder 4">
            <a:extLst>
              <a:ext uri="{FF2B5EF4-FFF2-40B4-BE49-F238E27FC236}">
                <a16:creationId xmlns:a16="http://schemas.microsoft.com/office/drawing/2014/main" id="{70823D15-4C36-35C2-77A9-F7AB0DCB759D}"/>
              </a:ext>
            </a:extLst>
          </p:cNvPr>
          <p:cNvSpPr>
            <a:spLocks noGrp="1"/>
          </p:cNvSpPr>
          <p:nvPr>
            <p:ph type="sldNum" sz="quarter" idx="4"/>
          </p:nvPr>
        </p:nvSpPr>
        <p:spPr/>
        <p:txBody>
          <a:bodyPr/>
          <a:lstStyle/>
          <a:p>
            <a:fld id="{B5CEABB6-07DC-46E8-9B57-56EC44A396E5}" type="slidenum">
              <a:rPr lang="en-US" smtClean="0"/>
              <a:pPr/>
              <a:t>3</a:t>
            </a:fld>
            <a:endParaRPr lang="en-US" dirty="0"/>
          </a:p>
        </p:txBody>
      </p:sp>
      <p:pic>
        <p:nvPicPr>
          <p:cNvPr id="6" name="Content Placeholder 5" descr="A close-up of a map&#10;&#10;Description automatically generated">
            <a:extLst>
              <a:ext uri="{FF2B5EF4-FFF2-40B4-BE49-F238E27FC236}">
                <a16:creationId xmlns:a16="http://schemas.microsoft.com/office/drawing/2014/main" id="{75D68FAB-916C-1C9C-7441-3D9C83340D8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633437" y="1015739"/>
            <a:ext cx="2670423" cy="2670423"/>
          </a:xfrm>
          <a:prstGeom prst="rect">
            <a:avLst/>
          </a:prstGeom>
        </p:spPr>
      </p:pic>
      <p:sp>
        <p:nvSpPr>
          <p:cNvPr id="7" name="Oval 6">
            <a:extLst>
              <a:ext uri="{FF2B5EF4-FFF2-40B4-BE49-F238E27FC236}">
                <a16:creationId xmlns:a16="http://schemas.microsoft.com/office/drawing/2014/main" id="{EF3B0C89-1638-8E21-6B8A-F0014DD8B78A}"/>
              </a:ext>
            </a:extLst>
          </p:cNvPr>
          <p:cNvSpPr/>
          <p:nvPr/>
        </p:nvSpPr>
        <p:spPr>
          <a:xfrm>
            <a:off x="7902910" y="2266604"/>
            <a:ext cx="288323" cy="284764"/>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D4AD7E2-E160-6E45-8C5C-DB84F2F9F481}"/>
              </a:ext>
            </a:extLst>
          </p:cNvPr>
          <p:cNvCxnSpPr>
            <a:cxnSpLocks/>
          </p:cNvCxnSpPr>
          <p:nvPr/>
        </p:nvCxnSpPr>
        <p:spPr>
          <a:xfrm flipH="1">
            <a:off x="8191233" y="1664219"/>
            <a:ext cx="1342826" cy="68673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F3F5F9B-CE6C-ED06-3F9A-F13C14610320}"/>
              </a:ext>
            </a:extLst>
          </p:cNvPr>
          <p:cNvSpPr txBox="1">
            <a:spLocks/>
          </p:cNvSpPr>
          <p:nvPr/>
        </p:nvSpPr>
        <p:spPr>
          <a:xfrm>
            <a:off x="9526444" y="1343485"/>
            <a:ext cx="2670424" cy="781897"/>
          </a:xfrm>
          <a:prstGeom prst="rect">
            <a:avLst/>
          </a:prstGeom>
          <a:ln>
            <a:solidFill>
              <a:srgbClr val="00B0F0"/>
            </a:solidFill>
          </a:ln>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The range marker to the far right is the range for operational 200nm hex map.</a:t>
            </a:r>
          </a:p>
        </p:txBody>
      </p:sp>
      <p:sp>
        <p:nvSpPr>
          <p:cNvPr id="12" name="TextBox 11">
            <a:extLst>
              <a:ext uri="{FF2B5EF4-FFF2-40B4-BE49-F238E27FC236}">
                <a16:creationId xmlns:a16="http://schemas.microsoft.com/office/drawing/2014/main" id="{46E5ECCE-3C30-947A-A385-F9434842D9B4}"/>
              </a:ext>
            </a:extLst>
          </p:cNvPr>
          <p:cNvSpPr txBox="1"/>
          <p:nvPr/>
        </p:nvSpPr>
        <p:spPr>
          <a:xfrm>
            <a:off x="6558681" y="4373328"/>
            <a:ext cx="2819933" cy="2031325"/>
          </a:xfrm>
          <a:prstGeom prst="rect">
            <a:avLst/>
          </a:prstGeom>
          <a:noFill/>
          <a:ln>
            <a:solidFill>
              <a:srgbClr val="00B0F0"/>
            </a:solidFill>
          </a:ln>
        </p:spPr>
        <p:txBody>
          <a:bodyPr wrap="square" rtlCol="0">
            <a:spAutoFit/>
          </a:bodyPr>
          <a:lstStyle/>
          <a:p>
            <a:pPr marL="285750" indent="-285750">
              <a:buFont typeface="Arial" panose="020B0604020202020204" pitchFamily="34" charset="0"/>
              <a:buChar char="•"/>
            </a:pPr>
            <a:r>
              <a:rPr lang="en-US" sz="1400" dirty="0"/>
              <a:t>The Patriot has an attack value of “10” against air threats denoted by the red aircraft silhouette. </a:t>
            </a:r>
          </a:p>
          <a:p>
            <a:pPr marL="742950" lvl="1" indent="-285750">
              <a:buFont typeface="Arial" panose="020B0604020202020204" pitchFamily="34" charset="0"/>
              <a:buChar char="•"/>
            </a:pPr>
            <a:r>
              <a:rPr lang="en-US" sz="1400" dirty="0"/>
              <a:t>2 columns represents 2 salvos or engagement opportunities per turn. </a:t>
            </a:r>
          </a:p>
          <a:p>
            <a:pPr lvl="1"/>
            <a:endParaRPr lang="en-US" sz="1400" dirty="0"/>
          </a:p>
          <a:p>
            <a:endParaRPr lang="en-US" sz="1400" dirty="0"/>
          </a:p>
        </p:txBody>
      </p:sp>
      <p:sp>
        <p:nvSpPr>
          <p:cNvPr id="17" name="Oval 16">
            <a:extLst>
              <a:ext uri="{FF2B5EF4-FFF2-40B4-BE49-F238E27FC236}">
                <a16:creationId xmlns:a16="http://schemas.microsoft.com/office/drawing/2014/main" id="{D44A010A-6601-0FD7-01D6-94C08D479C44}"/>
              </a:ext>
            </a:extLst>
          </p:cNvPr>
          <p:cNvSpPr/>
          <p:nvPr/>
        </p:nvSpPr>
        <p:spPr>
          <a:xfrm>
            <a:off x="8608739" y="2211374"/>
            <a:ext cx="471314" cy="448705"/>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502EF5D-2715-2841-606E-D7EE65BBFB4F}"/>
              </a:ext>
            </a:extLst>
          </p:cNvPr>
          <p:cNvCxnSpPr>
            <a:cxnSpLocks/>
          </p:cNvCxnSpPr>
          <p:nvPr/>
        </p:nvCxnSpPr>
        <p:spPr>
          <a:xfrm flipH="1" flipV="1">
            <a:off x="9069860" y="2857749"/>
            <a:ext cx="142178" cy="15155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B71463-C9CB-1FAE-41A0-78AD8AC56BC1}"/>
              </a:ext>
            </a:extLst>
          </p:cNvPr>
          <p:cNvSpPr/>
          <p:nvPr/>
        </p:nvSpPr>
        <p:spPr>
          <a:xfrm>
            <a:off x="8600476" y="2641024"/>
            <a:ext cx="471314" cy="448705"/>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2FDF059-4F8F-4E22-912F-5076A6461F54}"/>
              </a:ext>
            </a:extLst>
          </p:cNvPr>
          <p:cNvSpPr txBox="1"/>
          <p:nvPr/>
        </p:nvSpPr>
        <p:spPr>
          <a:xfrm>
            <a:off x="9610522" y="2205041"/>
            <a:ext cx="2502268" cy="2462213"/>
          </a:xfrm>
          <a:prstGeom prst="rect">
            <a:avLst/>
          </a:prstGeom>
          <a:noFill/>
          <a:ln>
            <a:solidFill>
              <a:srgbClr val="00B0F0"/>
            </a:solidFill>
          </a:ln>
        </p:spPr>
        <p:txBody>
          <a:bodyPr wrap="square" rtlCol="0">
            <a:spAutoFit/>
          </a:bodyPr>
          <a:lstStyle/>
          <a:p>
            <a:r>
              <a:rPr lang="en-US" sz="1400" dirty="0"/>
              <a:t>Grey Shield </a:t>
            </a:r>
            <a:r>
              <a:rPr lang="en-US" sz="1400" b="1" dirty="0"/>
              <a:t>(9.2 – 9.2.1.2)</a:t>
            </a:r>
            <a:r>
              <a:rPr lang="en-US" sz="1400" dirty="0"/>
              <a:t> </a:t>
            </a:r>
          </a:p>
          <a:p>
            <a:r>
              <a:rPr lang="en-US" sz="1400" dirty="0"/>
              <a:t>Gray shield symbols represent consumable anti-air missiles. An attack against a unit must first defeat any gray shields applied to its defense before engaging the unit’s enduring defense capability (i.e. its red shield). Use this function when defending against stand-off munitions.</a:t>
            </a:r>
          </a:p>
        </p:txBody>
      </p:sp>
      <p:cxnSp>
        <p:nvCxnSpPr>
          <p:cNvPr id="11" name="Straight Arrow Connector 10">
            <a:extLst>
              <a:ext uri="{FF2B5EF4-FFF2-40B4-BE49-F238E27FC236}">
                <a16:creationId xmlns:a16="http://schemas.microsoft.com/office/drawing/2014/main" id="{2DF096FF-28D7-D463-E154-B413F11D3ABA}"/>
              </a:ext>
            </a:extLst>
          </p:cNvPr>
          <p:cNvCxnSpPr>
            <a:cxnSpLocks/>
          </p:cNvCxnSpPr>
          <p:nvPr/>
        </p:nvCxnSpPr>
        <p:spPr>
          <a:xfrm flipH="1">
            <a:off x="9094184" y="2435726"/>
            <a:ext cx="53325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43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FB15E-BB78-D754-AFFC-ACEC454B8910}"/>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EDE2A00F-E1FC-5F4F-9ABA-3A0CF5863259}"/>
              </a:ext>
            </a:extLst>
          </p:cNvPr>
          <p:cNvSpPr/>
          <p:nvPr/>
        </p:nvSpPr>
        <p:spPr>
          <a:xfrm>
            <a:off x="4849161" y="39734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177B8FC9-8E46-7E10-2D62-65366D505299}"/>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D466CE2F-0954-39E9-3B7A-A2E8150DE0B1}"/>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A544FC42-BD42-AA0F-F3A1-33AB3D76560B}"/>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496D4B1E-F1A2-8EBD-7FC3-9B5178FC94B0}"/>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30541AA8-C6D1-4C5C-68EE-D8346B9D83DD}"/>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lowchart: Preparation 66">
            <a:extLst>
              <a:ext uri="{FF2B5EF4-FFF2-40B4-BE49-F238E27FC236}">
                <a16:creationId xmlns:a16="http://schemas.microsoft.com/office/drawing/2014/main" id="{FF13106C-C6AD-BDB6-7DE4-6E4DB0C0D8E8}"/>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159EE2C4-0995-D3A0-9033-74658B60F153}"/>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8AD47AAF-599B-DA27-D35A-B984723FBD33}"/>
              </a:ext>
            </a:extLst>
          </p:cNvPr>
          <p:cNvSpPr/>
          <p:nvPr/>
        </p:nvSpPr>
        <p:spPr>
          <a:xfrm>
            <a:off x="4855697" y="218294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C3CE5B22-3EC0-6C60-A844-438363271970}"/>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151CA-53D2-4E0D-99B4-60CB6B0234BD}"/>
              </a:ext>
            </a:extLst>
          </p:cNvPr>
          <p:cNvSpPr>
            <a:spLocks noGrp="1"/>
          </p:cNvSpPr>
          <p:nvPr>
            <p:ph type="title"/>
          </p:nvPr>
        </p:nvSpPr>
        <p:spPr>
          <a:xfrm>
            <a:off x="-4952" y="-593935"/>
            <a:ext cx="10363201" cy="1629601"/>
          </a:xfrm>
        </p:spPr>
        <p:txBody>
          <a:bodyPr/>
          <a:lstStyle/>
          <a:p>
            <a:r>
              <a:rPr lang="en-US" dirty="0"/>
              <a:t>Air-to-air gameplay fundamentals (A2A)</a:t>
            </a:r>
          </a:p>
        </p:txBody>
      </p:sp>
      <p:sp>
        <p:nvSpPr>
          <p:cNvPr id="5" name="Slide Number Placeholder 4">
            <a:extLst>
              <a:ext uri="{FF2B5EF4-FFF2-40B4-BE49-F238E27FC236}">
                <a16:creationId xmlns:a16="http://schemas.microsoft.com/office/drawing/2014/main" id="{3ADFB8B1-0259-F8F1-30D4-EB4703409476}"/>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dirty="0"/>
          </a:p>
        </p:txBody>
      </p:sp>
      <p:grpSp>
        <p:nvGrpSpPr>
          <p:cNvPr id="20" name="Group 19">
            <a:extLst>
              <a:ext uri="{FF2B5EF4-FFF2-40B4-BE49-F238E27FC236}">
                <a16:creationId xmlns:a16="http://schemas.microsoft.com/office/drawing/2014/main" id="{31AABBB7-69F6-FC4F-491D-9B538A6CCC6B}"/>
              </a:ext>
            </a:extLst>
          </p:cNvPr>
          <p:cNvGrpSpPr/>
          <p:nvPr/>
        </p:nvGrpSpPr>
        <p:grpSpPr>
          <a:xfrm>
            <a:off x="-1237786" y="1542485"/>
            <a:ext cx="950422" cy="947242"/>
            <a:chOff x="2807932" y="73714"/>
            <a:chExt cx="1828800" cy="1828800"/>
          </a:xfrm>
        </p:grpSpPr>
        <p:sp>
          <p:nvSpPr>
            <p:cNvPr id="21" name="Oval 20">
              <a:extLst>
                <a:ext uri="{FF2B5EF4-FFF2-40B4-BE49-F238E27FC236}">
                  <a16:creationId xmlns:a16="http://schemas.microsoft.com/office/drawing/2014/main" id="{AFCF1D6D-C505-1D10-EBD3-0242451F7CCB}"/>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B876F86C-989D-6883-02D8-DDE768057D63}"/>
                </a:ext>
              </a:extLst>
            </p:cNvPr>
            <p:cNvPicPr>
              <a:picLocks noChangeAspect="1"/>
            </p:cNvPicPr>
            <p:nvPr/>
          </p:nvPicPr>
          <p:blipFill>
            <a:blip r:embed="rId3"/>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B43C1EDF-7286-523E-ACCA-D3792FDA26F2}"/>
              </a:ext>
            </a:extLst>
          </p:cNvPr>
          <p:cNvGrpSpPr/>
          <p:nvPr/>
        </p:nvGrpSpPr>
        <p:grpSpPr>
          <a:xfrm>
            <a:off x="-1203373" y="2778470"/>
            <a:ext cx="950422" cy="892120"/>
            <a:chOff x="9405405" y="3686329"/>
            <a:chExt cx="1828800" cy="1828800"/>
          </a:xfrm>
        </p:grpSpPr>
        <p:grpSp>
          <p:nvGrpSpPr>
            <p:cNvPr id="24" name="Group 23">
              <a:extLst>
                <a:ext uri="{FF2B5EF4-FFF2-40B4-BE49-F238E27FC236}">
                  <a16:creationId xmlns:a16="http://schemas.microsoft.com/office/drawing/2014/main" id="{ABCFCA2E-5E4D-098B-A478-EB9452407F31}"/>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098941E9-C389-E3D7-0CB7-27BEA3EFC77B}"/>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AEA9F4CF-C218-5F55-3891-04E6C8531BF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5F5CBEE0-E1E7-568D-E864-65F358A1B442}"/>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7CF56C82-1A7D-2482-355B-D255C892F512}"/>
              </a:ext>
            </a:extLst>
          </p:cNvPr>
          <p:cNvGrpSpPr/>
          <p:nvPr/>
        </p:nvGrpSpPr>
        <p:grpSpPr>
          <a:xfrm>
            <a:off x="-2285175" y="2845180"/>
            <a:ext cx="950422" cy="892120"/>
            <a:chOff x="9405405" y="3686329"/>
            <a:chExt cx="1828800" cy="1828800"/>
          </a:xfrm>
        </p:grpSpPr>
        <p:grpSp>
          <p:nvGrpSpPr>
            <p:cNvPr id="29" name="Group 28">
              <a:extLst>
                <a:ext uri="{FF2B5EF4-FFF2-40B4-BE49-F238E27FC236}">
                  <a16:creationId xmlns:a16="http://schemas.microsoft.com/office/drawing/2014/main" id="{AA3434B3-4A1F-AE10-F296-74D6342628CC}"/>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54C3ADA5-5CDA-4C9E-8967-B3EE385C702C}"/>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24DBD277-8282-96FD-3FAA-633CE1D6FF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1731DA05-265B-AE36-79F9-57CD7CD00337}"/>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DE08EFA-729D-3087-18F5-6B4B66EEE14C}"/>
              </a:ext>
            </a:extLst>
          </p:cNvPr>
          <p:cNvGrpSpPr/>
          <p:nvPr/>
        </p:nvGrpSpPr>
        <p:grpSpPr>
          <a:xfrm>
            <a:off x="-1237786" y="390874"/>
            <a:ext cx="950422" cy="947242"/>
            <a:chOff x="4962794" y="3064564"/>
            <a:chExt cx="1828800" cy="1828800"/>
          </a:xfrm>
        </p:grpSpPr>
        <p:sp>
          <p:nvSpPr>
            <p:cNvPr id="34" name="Oval 33">
              <a:extLst>
                <a:ext uri="{FF2B5EF4-FFF2-40B4-BE49-F238E27FC236}">
                  <a16:creationId xmlns:a16="http://schemas.microsoft.com/office/drawing/2014/main" id="{B50C9F07-89D8-CA27-E4ED-5D8160D979EE}"/>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A4B26D1B-6A21-8801-6756-27E58B9CB91C}"/>
                </a:ext>
              </a:extLst>
            </p:cNvPr>
            <p:cNvPicPr>
              <a:picLocks noChangeAspect="1"/>
            </p:cNvPicPr>
            <p:nvPr/>
          </p:nvPicPr>
          <p:blipFill>
            <a:blip r:embed="rId6"/>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95352CBA-969F-ED19-71AB-9E22BA01A1FB}"/>
              </a:ext>
            </a:extLst>
          </p:cNvPr>
          <p:cNvGrpSpPr/>
          <p:nvPr/>
        </p:nvGrpSpPr>
        <p:grpSpPr>
          <a:xfrm>
            <a:off x="12569588" y="2508217"/>
            <a:ext cx="853506" cy="809194"/>
            <a:chOff x="6830847" y="4397237"/>
            <a:chExt cx="1130089" cy="1114856"/>
          </a:xfrm>
        </p:grpSpPr>
        <p:sp>
          <p:nvSpPr>
            <p:cNvPr id="44" name="Oval 43">
              <a:extLst>
                <a:ext uri="{FF2B5EF4-FFF2-40B4-BE49-F238E27FC236}">
                  <a16:creationId xmlns:a16="http://schemas.microsoft.com/office/drawing/2014/main" id="{B73FBA5E-4650-E358-BECE-F6CB45E56ED5}"/>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C6181F4B-CB36-268E-C9F8-7F0EA19E47DE}"/>
                </a:ext>
              </a:extLst>
            </p:cNvPr>
            <p:cNvPicPr>
              <a:picLocks noChangeAspect="1"/>
            </p:cNvPicPr>
            <p:nvPr/>
          </p:nvPicPr>
          <p:blipFill>
            <a:blip r:embed="rId7"/>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CC06ECB9-546A-3EEA-5890-3683F3232062}"/>
              </a:ext>
            </a:extLst>
          </p:cNvPr>
          <p:cNvGrpSpPr/>
          <p:nvPr/>
        </p:nvGrpSpPr>
        <p:grpSpPr>
          <a:xfrm>
            <a:off x="12548082" y="1400903"/>
            <a:ext cx="853506" cy="809194"/>
            <a:chOff x="9939821" y="4999422"/>
            <a:chExt cx="1130089" cy="1114856"/>
          </a:xfrm>
        </p:grpSpPr>
        <p:sp>
          <p:nvSpPr>
            <p:cNvPr id="47" name="Oval 46">
              <a:extLst>
                <a:ext uri="{FF2B5EF4-FFF2-40B4-BE49-F238E27FC236}">
                  <a16:creationId xmlns:a16="http://schemas.microsoft.com/office/drawing/2014/main" id="{B0952C3C-7C06-0564-DF5A-27882B82D2DC}"/>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B9DC6D3F-AC3D-CED6-12B7-71491EBA1B63}"/>
                </a:ext>
              </a:extLst>
            </p:cNvPr>
            <p:cNvPicPr>
              <a:picLocks noChangeAspect="1"/>
            </p:cNvPicPr>
            <p:nvPr/>
          </p:nvPicPr>
          <p:blipFill>
            <a:blip r:embed="rId8"/>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116F469B-0518-436C-6B8B-80E1D7EC53B1}"/>
              </a:ext>
            </a:extLst>
          </p:cNvPr>
          <p:cNvGrpSpPr/>
          <p:nvPr/>
        </p:nvGrpSpPr>
        <p:grpSpPr>
          <a:xfrm>
            <a:off x="12502046" y="4604283"/>
            <a:ext cx="853506" cy="809194"/>
            <a:chOff x="9993317" y="3563062"/>
            <a:chExt cx="1130089" cy="1114856"/>
          </a:xfrm>
        </p:grpSpPr>
        <p:sp>
          <p:nvSpPr>
            <p:cNvPr id="50" name="Oval 49">
              <a:extLst>
                <a:ext uri="{FF2B5EF4-FFF2-40B4-BE49-F238E27FC236}">
                  <a16:creationId xmlns:a16="http://schemas.microsoft.com/office/drawing/2014/main" id="{89D5104C-0FFB-D756-46C1-C81CE82D2176}"/>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D10FC42C-70D5-25B5-62A9-43280BE5B353}"/>
                </a:ext>
              </a:extLst>
            </p:cNvPr>
            <p:cNvPicPr>
              <a:picLocks noChangeAspect="1"/>
            </p:cNvPicPr>
            <p:nvPr/>
          </p:nvPicPr>
          <p:blipFill>
            <a:blip r:embed="rId9"/>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43CC5237-A9AB-DB18-7CF1-C0EB461F07B5}"/>
              </a:ext>
            </a:extLst>
          </p:cNvPr>
          <p:cNvGrpSpPr/>
          <p:nvPr/>
        </p:nvGrpSpPr>
        <p:grpSpPr>
          <a:xfrm>
            <a:off x="12551428" y="3496969"/>
            <a:ext cx="853506" cy="809194"/>
            <a:chOff x="10091703" y="2028886"/>
            <a:chExt cx="1130089" cy="1114856"/>
          </a:xfrm>
        </p:grpSpPr>
        <p:sp>
          <p:nvSpPr>
            <p:cNvPr id="53" name="Oval 52">
              <a:extLst>
                <a:ext uri="{FF2B5EF4-FFF2-40B4-BE49-F238E27FC236}">
                  <a16:creationId xmlns:a16="http://schemas.microsoft.com/office/drawing/2014/main" id="{EA4D24C8-C111-BE99-D65C-828C2E37954E}"/>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ACD769D0-8CF5-CCAD-620F-FA7CC18E7545}"/>
                </a:ext>
              </a:extLst>
            </p:cNvPr>
            <p:cNvPicPr>
              <a:picLocks noChangeAspect="1"/>
            </p:cNvPicPr>
            <p:nvPr/>
          </p:nvPicPr>
          <p:blipFill>
            <a:blip r:embed="rId10"/>
            <a:stretch>
              <a:fillRect/>
            </a:stretch>
          </p:blipFill>
          <p:spPr>
            <a:xfrm>
              <a:off x="10134600" y="2061765"/>
              <a:ext cx="1052806" cy="1052806"/>
            </a:xfrm>
            <a:prstGeom prst="rect">
              <a:avLst/>
            </a:prstGeom>
          </p:spPr>
        </p:pic>
      </p:grpSp>
      <p:grpSp>
        <p:nvGrpSpPr>
          <p:cNvPr id="55" name="Group 54">
            <a:extLst>
              <a:ext uri="{FF2B5EF4-FFF2-40B4-BE49-F238E27FC236}">
                <a16:creationId xmlns:a16="http://schemas.microsoft.com/office/drawing/2014/main" id="{19AA5733-7823-FB7B-5C67-6ACE0AE46DC6}"/>
              </a:ext>
            </a:extLst>
          </p:cNvPr>
          <p:cNvGrpSpPr/>
          <p:nvPr/>
        </p:nvGrpSpPr>
        <p:grpSpPr>
          <a:xfrm>
            <a:off x="12547187" y="310543"/>
            <a:ext cx="853506" cy="809194"/>
            <a:chOff x="7494429" y="1967889"/>
            <a:chExt cx="1130089" cy="1114856"/>
          </a:xfrm>
        </p:grpSpPr>
        <p:sp>
          <p:nvSpPr>
            <p:cNvPr id="56" name="Oval 55">
              <a:extLst>
                <a:ext uri="{FF2B5EF4-FFF2-40B4-BE49-F238E27FC236}">
                  <a16:creationId xmlns:a16="http://schemas.microsoft.com/office/drawing/2014/main" id="{E4CF2A60-FA74-79BF-C112-03BF22E91431}"/>
                </a:ext>
              </a:extLst>
            </p:cNvPr>
            <p:cNvSpPr/>
            <p:nvPr/>
          </p:nvSpPr>
          <p:spPr>
            <a:xfrm>
              <a:off x="7494429" y="1967889"/>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035D8DCB-F654-2C73-A30E-C095D80F5302}"/>
                </a:ext>
              </a:extLst>
            </p:cNvPr>
            <p:cNvPicPr>
              <a:picLocks noChangeAspect="1"/>
            </p:cNvPicPr>
            <p:nvPr/>
          </p:nvPicPr>
          <p:blipFill>
            <a:blip r:embed="rId11"/>
            <a:stretch>
              <a:fillRect/>
            </a:stretch>
          </p:blipFill>
          <p:spPr>
            <a:xfrm>
              <a:off x="7548219" y="2014211"/>
              <a:ext cx="1013136" cy="1035485"/>
            </a:xfrm>
            <a:prstGeom prst="rect">
              <a:avLst/>
            </a:prstGeom>
          </p:spPr>
        </p:pic>
      </p:grpSp>
      <p:pic>
        <p:nvPicPr>
          <p:cNvPr id="4" name="Content Placeholder 5" descr="A close-up of a map&#10;&#10;Description automatically generated">
            <a:extLst>
              <a:ext uri="{FF2B5EF4-FFF2-40B4-BE49-F238E27FC236}">
                <a16:creationId xmlns:a16="http://schemas.microsoft.com/office/drawing/2014/main" id="{ACD68601-5E2E-DADA-5285-90CE4A193E8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88866" y="3577548"/>
            <a:ext cx="824339" cy="824339"/>
          </a:xfrm>
          <a:prstGeom prst="rect">
            <a:avLst/>
          </a:prstGeom>
        </p:spPr>
      </p:pic>
      <p:grpSp>
        <p:nvGrpSpPr>
          <p:cNvPr id="6" name="Group 5">
            <a:extLst>
              <a:ext uri="{FF2B5EF4-FFF2-40B4-BE49-F238E27FC236}">
                <a16:creationId xmlns:a16="http://schemas.microsoft.com/office/drawing/2014/main" id="{EFA02205-496D-5845-B226-E1746B8565C3}"/>
              </a:ext>
            </a:extLst>
          </p:cNvPr>
          <p:cNvGrpSpPr/>
          <p:nvPr/>
        </p:nvGrpSpPr>
        <p:grpSpPr>
          <a:xfrm>
            <a:off x="7853314" y="3642378"/>
            <a:ext cx="680786" cy="635946"/>
            <a:chOff x="6174474" y="3289250"/>
            <a:chExt cx="1130089" cy="1114856"/>
          </a:xfrm>
        </p:grpSpPr>
        <p:sp>
          <p:nvSpPr>
            <p:cNvPr id="7" name="Oval 6">
              <a:extLst>
                <a:ext uri="{FF2B5EF4-FFF2-40B4-BE49-F238E27FC236}">
                  <a16:creationId xmlns:a16="http://schemas.microsoft.com/office/drawing/2014/main" id="{95F46A00-DF04-5F83-E553-269CADB8E002}"/>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8" name="Picture 7">
              <a:extLst>
                <a:ext uri="{FF2B5EF4-FFF2-40B4-BE49-F238E27FC236}">
                  <a16:creationId xmlns:a16="http://schemas.microsoft.com/office/drawing/2014/main" id="{E7E1CBC9-10E3-6396-0C44-94E19A929CF6}"/>
                </a:ext>
              </a:extLst>
            </p:cNvPr>
            <p:cNvPicPr>
              <a:picLocks noChangeAspect="1"/>
            </p:cNvPicPr>
            <p:nvPr/>
          </p:nvPicPr>
          <p:blipFill>
            <a:blip r:embed="rId13"/>
            <a:stretch>
              <a:fillRect/>
            </a:stretch>
          </p:blipFill>
          <p:spPr>
            <a:xfrm>
              <a:off x="6225006" y="3334673"/>
              <a:ext cx="1010917" cy="987941"/>
            </a:xfrm>
            <a:prstGeom prst="rect">
              <a:avLst/>
            </a:prstGeom>
          </p:spPr>
        </p:pic>
      </p:grpSp>
      <p:grpSp>
        <p:nvGrpSpPr>
          <p:cNvPr id="9" name="Group 8">
            <a:extLst>
              <a:ext uri="{FF2B5EF4-FFF2-40B4-BE49-F238E27FC236}">
                <a16:creationId xmlns:a16="http://schemas.microsoft.com/office/drawing/2014/main" id="{515AB821-9E29-E602-94B5-A075EDB5F075}"/>
              </a:ext>
            </a:extLst>
          </p:cNvPr>
          <p:cNvGrpSpPr/>
          <p:nvPr/>
        </p:nvGrpSpPr>
        <p:grpSpPr>
          <a:xfrm>
            <a:off x="7486189" y="3104115"/>
            <a:ext cx="640080" cy="640080"/>
            <a:chOff x="10484700" y="6003821"/>
            <a:chExt cx="640080" cy="640080"/>
          </a:xfrm>
        </p:grpSpPr>
        <p:sp>
          <p:nvSpPr>
            <p:cNvPr id="10" name="Oval 9">
              <a:extLst>
                <a:ext uri="{FF2B5EF4-FFF2-40B4-BE49-F238E27FC236}">
                  <a16:creationId xmlns:a16="http://schemas.microsoft.com/office/drawing/2014/main" id="{CAFEF1A8-C0F7-8D51-6C9A-487B72BB4566}"/>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5" name="Picture 14">
              <a:extLst>
                <a:ext uri="{FF2B5EF4-FFF2-40B4-BE49-F238E27FC236}">
                  <a16:creationId xmlns:a16="http://schemas.microsoft.com/office/drawing/2014/main" id="{90848168-B97E-C65F-111F-61BBB548B443}"/>
                </a:ext>
              </a:extLst>
            </p:cNvPr>
            <p:cNvPicPr>
              <a:picLocks noChangeAspect="1"/>
            </p:cNvPicPr>
            <p:nvPr/>
          </p:nvPicPr>
          <p:blipFill>
            <a:blip r:embed="rId11"/>
            <a:stretch>
              <a:fillRect/>
            </a:stretch>
          </p:blipFill>
          <p:spPr>
            <a:xfrm>
              <a:off x="10515167" y="6030416"/>
              <a:ext cx="573838" cy="594510"/>
            </a:xfrm>
            <a:prstGeom prst="rect">
              <a:avLst/>
            </a:prstGeom>
          </p:spPr>
        </p:pic>
      </p:grpSp>
      <p:pic>
        <p:nvPicPr>
          <p:cNvPr id="16" name="Picture 15" descr="A picture containing text, sign&#10;&#10;Description automatically generated">
            <a:extLst>
              <a:ext uri="{FF2B5EF4-FFF2-40B4-BE49-F238E27FC236}">
                <a16:creationId xmlns:a16="http://schemas.microsoft.com/office/drawing/2014/main" id="{C47B5295-6AAC-AFF6-B086-6353577834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70231" y="4193323"/>
            <a:ext cx="640080" cy="640080"/>
          </a:xfrm>
          <a:prstGeom prst="rect">
            <a:avLst/>
          </a:prstGeom>
        </p:spPr>
      </p:pic>
      <p:sp>
        <p:nvSpPr>
          <p:cNvPr id="17" name="Content Placeholder 2">
            <a:extLst>
              <a:ext uri="{FF2B5EF4-FFF2-40B4-BE49-F238E27FC236}">
                <a16:creationId xmlns:a16="http://schemas.microsoft.com/office/drawing/2014/main" id="{AFFE003F-AB6F-A2F4-4BA3-3B4549C7BD15}"/>
              </a:ext>
            </a:extLst>
          </p:cNvPr>
          <p:cNvSpPr>
            <a:spLocks noGrp="1"/>
          </p:cNvSpPr>
          <p:nvPr>
            <p:ph sz="quarter" idx="10"/>
          </p:nvPr>
        </p:nvSpPr>
        <p:spPr>
          <a:xfrm>
            <a:off x="41565" y="792390"/>
            <a:ext cx="5197677" cy="5238334"/>
          </a:xfrm>
          <a:solidFill>
            <a:srgbClr val="E9E6DF"/>
          </a:solidFill>
        </p:spPr>
        <p:txBody>
          <a:bodyPr>
            <a:normAutofit fontScale="92500" lnSpcReduction="20000"/>
          </a:bodyPr>
          <a:lstStyle/>
          <a:p>
            <a:endParaRPr lang="en-US" sz="1600" dirty="0"/>
          </a:p>
          <a:p>
            <a:pPr marL="0" indent="0">
              <a:buNone/>
            </a:pPr>
            <a:r>
              <a:rPr lang="en-US" sz="1600" b="1" dirty="0"/>
              <a:t>Resolve Local Detections by Hex: </a:t>
            </a:r>
            <a:r>
              <a:rPr lang="en-US" sz="1600" dirty="0"/>
              <a:t>Local detection for Air Defense units works the same as A2A detection. In this example, the Patriot rolls a 10-sided die against the unknown red unit. The J-11 and Su-35 (4</a:t>
            </a:r>
            <a:r>
              <a:rPr lang="en-US" sz="1600" baseline="30000" dirty="0"/>
              <a:t>th</a:t>
            </a:r>
            <a:r>
              <a:rPr lang="en-US" sz="1600" dirty="0"/>
              <a:t> gen) are assumed detected. </a:t>
            </a:r>
          </a:p>
          <a:p>
            <a:pPr marL="0" indent="0">
              <a:buNone/>
            </a:pPr>
            <a:r>
              <a:rPr lang="en-US" sz="1600" b="1" dirty="0"/>
              <a:t>In-Hex Air Defense Engagements: </a:t>
            </a:r>
          </a:p>
          <a:p>
            <a:pPr marL="0" indent="0">
              <a:buNone/>
            </a:pPr>
            <a:r>
              <a:rPr lang="en-US" sz="1600" b="1" dirty="0"/>
              <a:t>Example 1. </a:t>
            </a:r>
            <a:endParaRPr lang="en-US" sz="1600" dirty="0"/>
          </a:p>
          <a:p>
            <a:r>
              <a:rPr lang="en-US" sz="1600" dirty="0"/>
              <a:t>The red unknown unit remains undetected. The Patriot can only engage the two strike aircraft. Roll a 10-sided die against each air unit. Declare which unit is being targeting prior to the roll. </a:t>
            </a:r>
          </a:p>
          <a:p>
            <a:pPr marL="0" indent="0">
              <a:buNone/>
            </a:pPr>
            <a:r>
              <a:rPr lang="en-US" sz="1600" b="1" dirty="0"/>
              <a:t>Example 2.</a:t>
            </a:r>
          </a:p>
          <a:p>
            <a:r>
              <a:rPr lang="en-US" sz="1600" dirty="0"/>
              <a:t>The Patriot detected the J-20. It can now choose two of the three air units to engage. </a:t>
            </a:r>
            <a:r>
              <a:rPr lang="en-US" sz="1600" b="1" dirty="0"/>
              <a:t>The Patriot is still limited to two engagements. </a:t>
            </a:r>
          </a:p>
          <a:p>
            <a:endParaRPr lang="en-US" sz="1600" dirty="0"/>
          </a:p>
          <a:p>
            <a:endParaRPr lang="en-US" sz="1600" dirty="0"/>
          </a:p>
          <a:p>
            <a:r>
              <a:rPr lang="en-US" sz="1600" dirty="0"/>
              <a:t>Mark the blank white squares on the Patriot piece with a dry-erase marker after each engagement. </a:t>
            </a:r>
          </a:p>
          <a:p>
            <a:r>
              <a:rPr lang="en-US" sz="1600" dirty="0"/>
              <a:t>Patriot missiles are reloaded after each game turn.</a:t>
            </a:r>
          </a:p>
          <a:p>
            <a:pPr marL="0" indent="0">
              <a:buNone/>
            </a:pPr>
            <a:endParaRPr lang="en-US" sz="1600" dirty="0"/>
          </a:p>
          <a:p>
            <a:endParaRPr lang="en-US" sz="1600" dirty="0"/>
          </a:p>
        </p:txBody>
      </p:sp>
      <p:sp>
        <p:nvSpPr>
          <p:cNvPr id="59" name="TextBox 58">
            <a:extLst>
              <a:ext uri="{FF2B5EF4-FFF2-40B4-BE49-F238E27FC236}">
                <a16:creationId xmlns:a16="http://schemas.microsoft.com/office/drawing/2014/main" id="{2CEEFD8D-7CFE-2222-2450-8F6D9A287AF3}"/>
              </a:ext>
            </a:extLst>
          </p:cNvPr>
          <p:cNvSpPr txBox="1"/>
          <p:nvPr/>
        </p:nvSpPr>
        <p:spPr>
          <a:xfrm>
            <a:off x="6355840" y="3458490"/>
            <a:ext cx="295274" cy="261610"/>
          </a:xfrm>
          <a:prstGeom prst="rect">
            <a:avLst/>
          </a:prstGeom>
          <a:noFill/>
        </p:spPr>
        <p:txBody>
          <a:bodyPr wrap="none" rtlCol="0">
            <a:spAutoFit/>
          </a:bodyPr>
          <a:lstStyle/>
          <a:p>
            <a:r>
              <a:rPr lang="en-US" sz="1050" dirty="0"/>
              <a:t>1.</a:t>
            </a:r>
          </a:p>
        </p:txBody>
      </p:sp>
      <p:pic>
        <p:nvPicPr>
          <p:cNvPr id="61" name="Content Placeholder 5" descr="A close-up of a map&#10;&#10;Description automatically generated">
            <a:extLst>
              <a:ext uri="{FF2B5EF4-FFF2-40B4-BE49-F238E27FC236}">
                <a16:creationId xmlns:a16="http://schemas.microsoft.com/office/drawing/2014/main" id="{92958662-F52F-6549-369A-CD94117874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15202" y="1786184"/>
            <a:ext cx="824339" cy="824339"/>
          </a:xfrm>
          <a:prstGeom prst="rect">
            <a:avLst/>
          </a:prstGeom>
        </p:spPr>
      </p:pic>
      <p:grpSp>
        <p:nvGrpSpPr>
          <p:cNvPr id="72" name="Group 71">
            <a:extLst>
              <a:ext uri="{FF2B5EF4-FFF2-40B4-BE49-F238E27FC236}">
                <a16:creationId xmlns:a16="http://schemas.microsoft.com/office/drawing/2014/main" id="{4A26EE76-665F-6E6B-7FB6-FA9E0B06E662}"/>
              </a:ext>
            </a:extLst>
          </p:cNvPr>
          <p:cNvGrpSpPr/>
          <p:nvPr/>
        </p:nvGrpSpPr>
        <p:grpSpPr>
          <a:xfrm>
            <a:off x="10912525" y="1312751"/>
            <a:ext cx="640080" cy="640080"/>
            <a:chOff x="10484700" y="6003821"/>
            <a:chExt cx="640080" cy="640080"/>
          </a:xfrm>
        </p:grpSpPr>
        <p:sp>
          <p:nvSpPr>
            <p:cNvPr id="73" name="Oval 72">
              <a:extLst>
                <a:ext uri="{FF2B5EF4-FFF2-40B4-BE49-F238E27FC236}">
                  <a16:creationId xmlns:a16="http://schemas.microsoft.com/office/drawing/2014/main" id="{A5BF4B24-0835-B1B0-F83D-2D5134E825D5}"/>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74" name="Picture 73">
              <a:extLst>
                <a:ext uri="{FF2B5EF4-FFF2-40B4-BE49-F238E27FC236}">
                  <a16:creationId xmlns:a16="http://schemas.microsoft.com/office/drawing/2014/main" id="{F879D80B-68B7-22B8-406D-DF705E2EA3E4}"/>
                </a:ext>
              </a:extLst>
            </p:cNvPr>
            <p:cNvPicPr>
              <a:picLocks noChangeAspect="1"/>
            </p:cNvPicPr>
            <p:nvPr/>
          </p:nvPicPr>
          <p:blipFill>
            <a:blip r:embed="rId11"/>
            <a:stretch>
              <a:fillRect/>
            </a:stretch>
          </p:blipFill>
          <p:spPr>
            <a:xfrm>
              <a:off x="10515167" y="6030416"/>
              <a:ext cx="573838" cy="594510"/>
            </a:xfrm>
            <a:prstGeom prst="rect">
              <a:avLst/>
            </a:prstGeom>
          </p:spPr>
        </p:pic>
      </p:grpSp>
      <p:pic>
        <p:nvPicPr>
          <p:cNvPr id="75" name="Picture 74" descr="A picture containing text, sign&#10;&#10;Description automatically generated">
            <a:extLst>
              <a:ext uri="{FF2B5EF4-FFF2-40B4-BE49-F238E27FC236}">
                <a16:creationId xmlns:a16="http://schemas.microsoft.com/office/drawing/2014/main" id="{4E3E51C8-3E76-DB01-9BC0-72F9F29957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96567" y="2401959"/>
            <a:ext cx="640080" cy="640080"/>
          </a:xfrm>
          <a:prstGeom prst="rect">
            <a:avLst/>
          </a:prstGeom>
        </p:spPr>
      </p:pic>
      <p:pic>
        <p:nvPicPr>
          <p:cNvPr id="76" name="Picture 75" descr="A screenshot of a game&#10;&#10;Description automatically generated">
            <a:extLst>
              <a:ext uri="{FF2B5EF4-FFF2-40B4-BE49-F238E27FC236}">
                <a16:creationId xmlns:a16="http://schemas.microsoft.com/office/drawing/2014/main" id="{422A544B-7A80-1B3F-0BD4-EBA1433D033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250453" y="1848344"/>
            <a:ext cx="640080" cy="640080"/>
          </a:xfrm>
          <a:prstGeom prst="rect">
            <a:avLst/>
          </a:prstGeom>
        </p:spPr>
      </p:pic>
      <p:sp>
        <p:nvSpPr>
          <p:cNvPr id="77" name="TextBox 76">
            <a:extLst>
              <a:ext uri="{FF2B5EF4-FFF2-40B4-BE49-F238E27FC236}">
                <a16:creationId xmlns:a16="http://schemas.microsoft.com/office/drawing/2014/main" id="{31512243-51DD-D122-B312-798B94BB434E}"/>
              </a:ext>
            </a:extLst>
          </p:cNvPr>
          <p:cNvSpPr txBox="1"/>
          <p:nvPr/>
        </p:nvSpPr>
        <p:spPr>
          <a:xfrm>
            <a:off x="9656653" y="1691221"/>
            <a:ext cx="295274" cy="261610"/>
          </a:xfrm>
          <a:prstGeom prst="rect">
            <a:avLst/>
          </a:prstGeom>
          <a:noFill/>
        </p:spPr>
        <p:txBody>
          <a:bodyPr wrap="none" rtlCol="0">
            <a:spAutoFit/>
          </a:bodyPr>
          <a:lstStyle/>
          <a:p>
            <a:r>
              <a:rPr lang="en-US" sz="1050" dirty="0"/>
              <a:t>2.</a:t>
            </a:r>
          </a:p>
        </p:txBody>
      </p:sp>
      <p:cxnSp>
        <p:nvCxnSpPr>
          <p:cNvPr id="78" name="Straight Connector 77">
            <a:extLst>
              <a:ext uri="{FF2B5EF4-FFF2-40B4-BE49-F238E27FC236}">
                <a16:creationId xmlns:a16="http://schemas.microsoft.com/office/drawing/2014/main" id="{BA70B2C0-DFB7-6571-0877-B51A5144A57E}"/>
              </a:ext>
            </a:extLst>
          </p:cNvPr>
          <p:cNvCxnSpPr/>
          <p:nvPr/>
        </p:nvCxnSpPr>
        <p:spPr>
          <a:xfrm>
            <a:off x="7206495" y="1305656"/>
            <a:ext cx="2768778" cy="4211803"/>
          </a:xfrm>
          <a:prstGeom prst="line">
            <a:avLst/>
          </a:prstGeom>
          <a:ln w="5715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29368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619B2-85D3-E0D7-FA31-DCAA30B63FF7}"/>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9A956449-DD42-3AF2-BDE7-E339EFFF4EFD}"/>
              </a:ext>
            </a:extLst>
          </p:cNvPr>
          <p:cNvSpPr/>
          <p:nvPr/>
        </p:nvSpPr>
        <p:spPr>
          <a:xfrm>
            <a:off x="4849161" y="39734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C9C5C549-D918-23AC-5ADD-8A4BBBA9389D}"/>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891647DB-823A-2E39-0FB2-DE2D679077FA}"/>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CED58C3C-A726-EC0A-81A9-312D0D2DCE01}"/>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E0265965-2E3E-3AED-8FB0-873AEB241EB2}"/>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65B75A66-A33B-7410-0ABB-1112A8C38F98}"/>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lowchart: Preparation 66">
            <a:extLst>
              <a:ext uri="{FF2B5EF4-FFF2-40B4-BE49-F238E27FC236}">
                <a16:creationId xmlns:a16="http://schemas.microsoft.com/office/drawing/2014/main" id="{00ECB399-7F85-86E4-AAEC-547DC1A3FE31}"/>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E48F9ADA-584B-0309-BD0E-0D68E87D8370}"/>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38FCF887-3A52-43A3-B0C1-44C06FA3E2F1}"/>
              </a:ext>
            </a:extLst>
          </p:cNvPr>
          <p:cNvSpPr/>
          <p:nvPr/>
        </p:nvSpPr>
        <p:spPr>
          <a:xfrm>
            <a:off x="4855697" y="218294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E3ECF647-96B3-AFDC-3BD8-410734E1A12A}"/>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89A63-AA9C-C75D-1E9D-A078DDE9E768}"/>
              </a:ext>
            </a:extLst>
          </p:cNvPr>
          <p:cNvSpPr>
            <a:spLocks noGrp="1"/>
          </p:cNvSpPr>
          <p:nvPr>
            <p:ph type="title"/>
          </p:nvPr>
        </p:nvSpPr>
        <p:spPr>
          <a:xfrm>
            <a:off x="-4952" y="-593935"/>
            <a:ext cx="10363201" cy="1629601"/>
          </a:xfrm>
        </p:spPr>
        <p:txBody>
          <a:bodyPr/>
          <a:lstStyle/>
          <a:p>
            <a:r>
              <a:rPr lang="en-US" dirty="0"/>
              <a:t>Air-to-air gameplay fundamentals (A2A)</a:t>
            </a:r>
          </a:p>
        </p:txBody>
      </p:sp>
      <p:sp>
        <p:nvSpPr>
          <p:cNvPr id="5" name="Slide Number Placeholder 4">
            <a:extLst>
              <a:ext uri="{FF2B5EF4-FFF2-40B4-BE49-F238E27FC236}">
                <a16:creationId xmlns:a16="http://schemas.microsoft.com/office/drawing/2014/main" id="{E9F0CFB9-00DE-396C-E8ED-7B2EC510DA3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grpSp>
        <p:nvGrpSpPr>
          <p:cNvPr id="20" name="Group 19">
            <a:extLst>
              <a:ext uri="{FF2B5EF4-FFF2-40B4-BE49-F238E27FC236}">
                <a16:creationId xmlns:a16="http://schemas.microsoft.com/office/drawing/2014/main" id="{7D217AC0-0930-3F00-41E3-C4088A7A2ED2}"/>
              </a:ext>
            </a:extLst>
          </p:cNvPr>
          <p:cNvGrpSpPr/>
          <p:nvPr/>
        </p:nvGrpSpPr>
        <p:grpSpPr>
          <a:xfrm>
            <a:off x="-1237786" y="1542485"/>
            <a:ext cx="950422" cy="947242"/>
            <a:chOff x="2807932" y="73714"/>
            <a:chExt cx="1828800" cy="1828800"/>
          </a:xfrm>
        </p:grpSpPr>
        <p:sp>
          <p:nvSpPr>
            <p:cNvPr id="21" name="Oval 20">
              <a:extLst>
                <a:ext uri="{FF2B5EF4-FFF2-40B4-BE49-F238E27FC236}">
                  <a16:creationId xmlns:a16="http://schemas.microsoft.com/office/drawing/2014/main" id="{982F4B05-E5A4-0423-4388-CB1C4E9A0B00}"/>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2A6F36B4-133B-F171-2FA4-60B1E740506B}"/>
                </a:ext>
              </a:extLst>
            </p:cNvPr>
            <p:cNvPicPr>
              <a:picLocks noChangeAspect="1"/>
            </p:cNvPicPr>
            <p:nvPr/>
          </p:nvPicPr>
          <p:blipFill>
            <a:blip r:embed="rId3"/>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E3A61165-4966-E790-1CD0-A91D260654B5}"/>
              </a:ext>
            </a:extLst>
          </p:cNvPr>
          <p:cNvGrpSpPr/>
          <p:nvPr/>
        </p:nvGrpSpPr>
        <p:grpSpPr>
          <a:xfrm>
            <a:off x="-1203373" y="2778470"/>
            <a:ext cx="950422" cy="892120"/>
            <a:chOff x="9405405" y="3686329"/>
            <a:chExt cx="1828800" cy="1828800"/>
          </a:xfrm>
        </p:grpSpPr>
        <p:grpSp>
          <p:nvGrpSpPr>
            <p:cNvPr id="24" name="Group 23">
              <a:extLst>
                <a:ext uri="{FF2B5EF4-FFF2-40B4-BE49-F238E27FC236}">
                  <a16:creationId xmlns:a16="http://schemas.microsoft.com/office/drawing/2014/main" id="{9E39F989-0DE3-8901-3355-DBAB769E431D}"/>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DCC68039-D76C-063D-4B16-188EA9742C1F}"/>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53F6D0B4-AC56-BE36-3213-5A921B7B2CF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F4F8AA1B-E4B3-AE17-C30D-BC766E11050A}"/>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FC5C4E4-FE3A-5DD9-B3E9-813A8ED15C38}"/>
              </a:ext>
            </a:extLst>
          </p:cNvPr>
          <p:cNvGrpSpPr/>
          <p:nvPr/>
        </p:nvGrpSpPr>
        <p:grpSpPr>
          <a:xfrm>
            <a:off x="-2285175" y="2845180"/>
            <a:ext cx="950422" cy="892120"/>
            <a:chOff x="9405405" y="3686329"/>
            <a:chExt cx="1828800" cy="1828800"/>
          </a:xfrm>
        </p:grpSpPr>
        <p:grpSp>
          <p:nvGrpSpPr>
            <p:cNvPr id="29" name="Group 28">
              <a:extLst>
                <a:ext uri="{FF2B5EF4-FFF2-40B4-BE49-F238E27FC236}">
                  <a16:creationId xmlns:a16="http://schemas.microsoft.com/office/drawing/2014/main" id="{C9E0C665-D3EA-B0AE-9E6D-162ED1B89416}"/>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A14E8DDF-E559-4561-8840-11AFD147BACD}"/>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17B8FDA3-4F6D-93CF-A35F-32779BC66B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21965767-649F-44B6-4387-1A7E33CC92AE}"/>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8FA6202-B828-D60F-D921-4C2D8461FAE2}"/>
              </a:ext>
            </a:extLst>
          </p:cNvPr>
          <p:cNvGrpSpPr/>
          <p:nvPr/>
        </p:nvGrpSpPr>
        <p:grpSpPr>
          <a:xfrm>
            <a:off x="-1237786" y="390874"/>
            <a:ext cx="950422" cy="947242"/>
            <a:chOff x="4962794" y="3064564"/>
            <a:chExt cx="1828800" cy="1828800"/>
          </a:xfrm>
        </p:grpSpPr>
        <p:sp>
          <p:nvSpPr>
            <p:cNvPr id="34" name="Oval 33">
              <a:extLst>
                <a:ext uri="{FF2B5EF4-FFF2-40B4-BE49-F238E27FC236}">
                  <a16:creationId xmlns:a16="http://schemas.microsoft.com/office/drawing/2014/main" id="{E26063D9-A870-DB54-F160-877A9A50B58C}"/>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2104EE78-AB3B-43EA-F324-F41D92326EC6}"/>
                </a:ext>
              </a:extLst>
            </p:cNvPr>
            <p:cNvPicPr>
              <a:picLocks noChangeAspect="1"/>
            </p:cNvPicPr>
            <p:nvPr/>
          </p:nvPicPr>
          <p:blipFill>
            <a:blip r:embed="rId6"/>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906303FE-6463-0AA4-CF2F-C49857A7B3D5}"/>
              </a:ext>
            </a:extLst>
          </p:cNvPr>
          <p:cNvGrpSpPr/>
          <p:nvPr/>
        </p:nvGrpSpPr>
        <p:grpSpPr>
          <a:xfrm>
            <a:off x="7636705" y="3254752"/>
            <a:ext cx="629920" cy="597216"/>
            <a:chOff x="6830847" y="4397237"/>
            <a:chExt cx="1130089" cy="1114856"/>
          </a:xfrm>
        </p:grpSpPr>
        <p:sp>
          <p:nvSpPr>
            <p:cNvPr id="44" name="Oval 43">
              <a:extLst>
                <a:ext uri="{FF2B5EF4-FFF2-40B4-BE49-F238E27FC236}">
                  <a16:creationId xmlns:a16="http://schemas.microsoft.com/office/drawing/2014/main" id="{7B3E8D29-4D86-F546-06D5-E78A8C69EB2C}"/>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C43B001C-8BB5-A171-BF4B-9D497CFA81FD}"/>
                </a:ext>
              </a:extLst>
            </p:cNvPr>
            <p:cNvPicPr>
              <a:picLocks noChangeAspect="1"/>
            </p:cNvPicPr>
            <p:nvPr/>
          </p:nvPicPr>
          <p:blipFill>
            <a:blip r:embed="rId7"/>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3358DAC7-80CA-E479-C27A-7D215F8E917F}"/>
              </a:ext>
            </a:extLst>
          </p:cNvPr>
          <p:cNvGrpSpPr/>
          <p:nvPr/>
        </p:nvGrpSpPr>
        <p:grpSpPr>
          <a:xfrm>
            <a:off x="12548082" y="1400903"/>
            <a:ext cx="853506" cy="809194"/>
            <a:chOff x="9939821" y="4999422"/>
            <a:chExt cx="1130089" cy="1114856"/>
          </a:xfrm>
        </p:grpSpPr>
        <p:sp>
          <p:nvSpPr>
            <p:cNvPr id="47" name="Oval 46">
              <a:extLst>
                <a:ext uri="{FF2B5EF4-FFF2-40B4-BE49-F238E27FC236}">
                  <a16:creationId xmlns:a16="http://schemas.microsoft.com/office/drawing/2014/main" id="{F82FA6F7-23BF-8513-CE87-05963F11E6B4}"/>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F2B0B4B4-2653-58D4-C067-0D011E299AE2}"/>
                </a:ext>
              </a:extLst>
            </p:cNvPr>
            <p:cNvPicPr>
              <a:picLocks noChangeAspect="1"/>
            </p:cNvPicPr>
            <p:nvPr/>
          </p:nvPicPr>
          <p:blipFill>
            <a:blip r:embed="rId8"/>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FE36AC4B-5151-7DB8-7434-CCB10FA3442B}"/>
              </a:ext>
            </a:extLst>
          </p:cNvPr>
          <p:cNvGrpSpPr/>
          <p:nvPr/>
        </p:nvGrpSpPr>
        <p:grpSpPr>
          <a:xfrm>
            <a:off x="12502046" y="4604283"/>
            <a:ext cx="853506" cy="809194"/>
            <a:chOff x="9993317" y="3563062"/>
            <a:chExt cx="1130089" cy="1114856"/>
          </a:xfrm>
        </p:grpSpPr>
        <p:sp>
          <p:nvSpPr>
            <p:cNvPr id="50" name="Oval 49">
              <a:extLst>
                <a:ext uri="{FF2B5EF4-FFF2-40B4-BE49-F238E27FC236}">
                  <a16:creationId xmlns:a16="http://schemas.microsoft.com/office/drawing/2014/main" id="{1BEFB21A-0D0F-F9A5-C850-96C57A114DC3}"/>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A278829-9E05-A97A-6E28-A48DDE033D1E}"/>
                </a:ext>
              </a:extLst>
            </p:cNvPr>
            <p:cNvPicPr>
              <a:picLocks noChangeAspect="1"/>
            </p:cNvPicPr>
            <p:nvPr/>
          </p:nvPicPr>
          <p:blipFill>
            <a:blip r:embed="rId9"/>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4A0E6BED-49E7-818D-E967-DEF2B30D8431}"/>
              </a:ext>
            </a:extLst>
          </p:cNvPr>
          <p:cNvGrpSpPr/>
          <p:nvPr/>
        </p:nvGrpSpPr>
        <p:grpSpPr>
          <a:xfrm>
            <a:off x="12551428" y="3496969"/>
            <a:ext cx="853506" cy="809194"/>
            <a:chOff x="10091703" y="2028886"/>
            <a:chExt cx="1130089" cy="1114856"/>
          </a:xfrm>
        </p:grpSpPr>
        <p:sp>
          <p:nvSpPr>
            <p:cNvPr id="53" name="Oval 52">
              <a:extLst>
                <a:ext uri="{FF2B5EF4-FFF2-40B4-BE49-F238E27FC236}">
                  <a16:creationId xmlns:a16="http://schemas.microsoft.com/office/drawing/2014/main" id="{17E520A4-19A0-A1CD-EDBD-444A7174DF67}"/>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9756A823-4D34-C127-4E51-5C9746E1EB2D}"/>
                </a:ext>
              </a:extLst>
            </p:cNvPr>
            <p:cNvPicPr>
              <a:picLocks noChangeAspect="1"/>
            </p:cNvPicPr>
            <p:nvPr/>
          </p:nvPicPr>
          <p:blipFill>
            <a:blip r:embed="rId10"/>
            <a:stretch>
              <a:fillRect/>
            </a:stretch>
          </p:blipFill>
          <p:spPr>
            <a:xfrm>
              <a:off x="10134600" y="2061765"/>
              <a:ext cx="1052806" cy="1052806"/>
            </a:xfrm>
            <a:prstGeom prst="rect">
              <a:avLst/>
            </a:prstGeom>
          </p:spPr>
        </p:pic>
      </p:grpSp>
      <p:grpSp>
        <p:nvGrpSpPr>
          <p:cNvPr id="55" name="Group 54">
            <a:extLst>
              <a:ext uri="{FF2B5EF4-FFF2-40B4-BE49-F238E27FC236}">
                <a16:creationId xmlns:a16="http://schemas.microsoft.com/office/drawing/2014/main" id="{35F16C4D-E484-FEF9-8BFF-3CC972E73550}"/>
              </a:ext>
            </a:extLst>
          </p:cNvPr>
          <p:cNvGrpSpPr/>
          <p:nvPr/>
        </p:nvGrpSpPr>
        <p:grpSpPr>
          <a:xfrm>
            <a:off x="12547187" y="310543"/>
            <a:ext cx="853506" cy="809194"/>
            <a:chOff x="7494429" y="1967889"/>
            <a:chExt cx="1130089" cy="1114856"/>
          </a:xfrm>
        </p:grpSpPr>
        <p:sp>
          <p:nvSpPr>
            <p:cNvPr id="56" name="Oval 55">
              <a:extLst>
                <a:ext uri="{FF2B5EF4-FFF2-40B4-BE49-F238E27FC236}">
                  <a16:creationId xmlns:a16="http://schemas.microsoft.com/office/drawing/2014/main" id="{76FCB628-ED9E-1A8B-13A4-9F2B812D4FD1}"/>
                </a:ext>
              </a:extLst>
            </p:cNvPr>
            <p:cNvSpPr/>
            <p:nvPr/>
          </p:nvSpPr>
          <p:spPr>
            <a:xfrm>
              <a:off x="7494429" y="1967889"/>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BF6B4A07-0FD6-64CA-615C-C9020E22242B}"/>
                </a:ext>
              </a:extLst>
            </p:cNvPr>
            <p:cNvPicPr>
              <a:picLocks noChangeAspect="1"/>
            </p:cNvPicPr>
            <p:nvPr/>
          </p:nvPicPr>
          <p:blipFill>
            <a:blip r:embed="rId11"/>
            <a:stretch>
              <a:fillRect/>
            </a:stretch>
          </p:blipFill>
          <p:spPr>
            <a:xfrm>
              <a:off x="7548219" y="2014211"/>
              <a:ext cx="1013136" cy="1035485"/>
            </a:xfrm>
            <a:prstGeom prst="rect">
              <a:avLst/>
            </a:prstGeom>
          </p:spPr>
        </p:pic>
      </p:grpSp>
      <p:pic>
        <p:nvPicPr>
          <p:cNvPr id="4" name="Content Placeholder 5" descr="A close-up of a map&#10;&#10;Description automatically generated">
            <a:extLst>
              <a:ext uri="{FF2B5EF4-FFF2-40B4-BE49-F238E27FC236}">
                <a16:creationId xmlns:a16="http://schemas.microsoft.com/office/drawing/2014/main" id="{BAAFAE23-0D68-B191-BBC2-D5C8D9193A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88866" y="3577548"/>
            <a:ext cx="824339" cy="824339"/>
          </a:xfrm>
          <a:prstGeom prst="rect">
            <a:avLst/>
          </a:prstGeom>
        </p:spPr>
      </p:pic>
      <p:pic>
        <p:nvPicPr>
          <p:cNvPr id="16" name="Picture 15" descr="A picture containing text, sign&#10;&#10;Description automatically generated">
            <a:extLst>
              <a:ext uri="{FF2B5EF4-FFF2-40B4-BE49-F238E27FC236}">
                <a16:creationId xmlns:a16="http://schemas.microsoft.com/office/drawing/2014/main" id="{21431F03-A350-2031-35D9-453EED45AE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48713" y="4108326"/>
            <a:ext cx="640080" cy="640080"/>
          </a:xfrm>
          <a:prstGeom prst="rect">
            <a:avLst/>
          </a:prstGeom>
        </p:spPr>
      </p:pic>
      <p:sp>
        <p:nvSpPr>
          <p:cNvPr id="17" name="Content Placeholder 2">
            <a:extLst>
              <a:ext uri="{FF2B5EF4-FFF2-40B4-BE49-F238E27FC236}">
                <a16:creationId xmlns:a16="http://schemas.microsoft.com/office/drawing/2014/main" id="{11B139AF-ABF5-0967-F754-F9A3E58E9525}"/>
              </a:ext>
            </a:extLst>
          </p:cNvPr>
          <p:cNvSpPr>
            <a:spLocks noGrp="1"/>
          </p:cNvSpPr>
          <p:nvPr>
            <p:ph sz="quarter" idx="10"/>
          </p:nvPr>
        </p:nvSpPr>
        <p:spPr>
          <a:xfrm>
            <a:off x="249050" y="484658"/>
            <a:ext cx="5197677" cy="5761595"/>
          </a:xfrm>
          <a:solidFill>
            <a:srgbClr val="E9E6DF"/>
          </a:solidFill>
        </p:spPr>
        <p:txBody>
          <a:bodyPr>
            <a:normAutofit/>
          </a:bodyPr>
          <a:lstStyle/>
          <a:p>
            <a:pPr marL="0" indent="0">
              <a:buNone/>
            </a:pPr>
            <a:endParaRPr lang="en-US" sz="1600" dirty="0"/>
          </a:p>
          <a:p>
            <a:pPr marL="0" indent="0">
              <a:buNone/>
            </a:pPr>
            <a:r>
              <a:rPr lang="en-US" sz="1600" b="1" dirty="0"/>
              <a:t>In-Hex Air Defense Engagements: </a:t>
            </a:r>
          </a:p>
          <a:p>
            <a:pPr marL="0" indent="0">
              <a:buNone/>
            </a:pPr>
            <a:r>
              <a:rPr lang="en-US" sz="1600" b="1" dirty="0"/>
              <a:t>Example 3. </a:t>
            </a:r>
            <a:endParaRPr lang="en-US" sz="1600" dirty="0"/>
          </a:p>
          <a:p>
            <a:r>
              <a:rPr lang="en-US" sz="1600" dirty="0"/>
              <a:t>1 CAP / OCA and 1 STRIKE aircraft remain. Intended target is the Patriot Battery. </a:t>
            </a:r>
          </a:p>
          <a:p>
            <a:r>
              <a:rPr lang="en-US" sz="1600" dirty="0"/>
              <a:t>The Patriot has options</a:t>
            </a:r>
          </a:p>
          <a:p>
            <a:pPr marL="800100" lvl="1" indent="-342900">
              <a:buFont typeface="+mj-lt"/>
              <a:buAutoNum type="arabicPeriod"/>
            </a:pPr>
            <a:r>
              <a:rPr lang="en-US" sz="1600" dirty="0"/>
              <a:t>Both attack salvos dedicated to one group: ‘10’ attack value rolled twice against same target.</a:t>
            </a:r>
          </a:p>
          <a:p>
            <a:pPr marL="800100" lvl="1" indent="-342900">
              <a:buFont typeface="+mj-lt"/>
              <a:buAutoNum type="arabicPeriod"/>
            </a:pPr>
            <a:r>
              <a:rPr lang="en-US" sz="1600" dirty="0"/>
              <a:t>One salvo at each group: ‘10’ attack value each</a:t>
            </a:r>
          </a:p>
          <a:p>
            <a:pPr lvl="1"/>
            <a:r>
              <a:rPr lang="en-US" sz="1600" dirty="0"/>
              <a:t>NOTE!! A double engagement must be declared prior to the engagement. </a:t>
            </a:r>
          </a:p>
          <a:p>
            <a:pPr lvl="1"/>
            <a:r>
              <a:rPr lang="en-US" sz="1600" dirty="0"/>
              <a:t>This means that if the first salvo is effective, the second salvo cannot be reallocated. </a:t>
            </a:r>
          </a:p>
          <a:p>
            <a:endParaRPr lang="en-US" sz="1600" dirty="0"/>
          </a:p>
        </p:txBody>
      </p:sp>
      <p:sp>
        <p:nvSpPr>
          <p:cNvPr id="59" name="TextBox 58">
            <a:extLst>
              <a:ext uri="{FF2B5EF4-FFF2-40B4-BE49-F238E27FC236}">
                <a16:creationId xmlns:a16="http://schemas.microsoft.com/office/drawing/2014/main" id="{EDE1D3DA-1ADA-7AC4-6D10-6EFBC5F97FB9}"/>
              </a:ext>
            </a:extLst>
          </p:cNvPr>
          <p:cNvSpPr txBox="1"/>
          <p:nvPr/>
        </p:nvSpPr>
        <p:spPr>
          <a:xfrm>
            <a:off x="6355840" y="3458490"/>
            <a:ext cx="290464" cy="253916"/>
          </a:xfrm>
          <a:prstGeom prst="rect">
            <a:avLst/>
          </a:prstGeom>
          <a:noFill/>
        </p:spPr>
        <p:txBody>
          <a:bodyPr wrap="none" rtlCol="0">
            <a:spAutoFit/>
          </a:bodyPr>
          <a:lstStyle/>
          <a:p>
            <a:r>
              <a:rPr lang="en-US" sz="1050" dirty="0"/>
              <a:t>3.</a:t>
            </a:r>
          </a:p>
        </p:txBody>
      </p:sp>
    </p:spTree>
    <p:extLst>
      <p:ext uri="{BB962C8B-B14F-4D97-AF65-F5344CB8AC3E}">
        <p14:creationId xmlns:p14="http://schemas.microsoft.com/office/powerpoint/2010/main" val="3552189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FB15E-BB78-D754-AFFC-ACEC454B8910}"/>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EDE2A00F-E1FC-5F4F-9ABA-3A0CF5863259}"/>
              </a:ext>
            </a:extLst>
          </p:cNvPr>
          <p:cNvSpPr/>
          <p:nvPr/>
        </p:nvSpPr>
        <p:spPr>
          <a:xfrm>
            <a:off x="4849161" y="39734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2" name="Flowchart: Preparation 61">
            <a:extLst>
              <a:ext uri="{FF2B5EF4-FFF2-40B4-BE49-F238E27FC236}">
                <a16:creationId xmlns:a16="http://schemas.microsoft.com/office/drawing/2014/main" id="{177B8FC9-8E46-7E10-2D62-65366D505299}"/>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3" name="Flowchart: Preparation 62">
            <a:extLst>
              <a:ext uri="{FF2B5EF4-FFF2-40B4-BE49-F238E27FC236}">
                <a16:creationId xmlns:a16="http://schemas.microsoft.com/office/drawing/2014/main" id="{D466CE2F-0954-39E9-3B7A-A2E8150DE0B1}"/>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4" name="Flowchart: Preparation 63">
            <a:extLst>
              <a:ext uri="{FF2B5EF4-FFF2-40B4-BE49-F238E27FC236}">
                <a16:creationId xmlns:a16="http://schemas.microsoft.com/office/drawing/2014/main" id="{A544FC42-BD42-AA0F-F3A1-33AB3D76560B}"/>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5" name="Flowchart: Preparation 64">
            <a:extLst>
              <a:ext uri="{FF2B5EF4-FFF2-40B4-BE49-F238E27FC236}">
                <a16:creationId xmlns:a16="http://schemas.microsoft.com/office/drawing/2014/main" id="{496D4B1E-F1A2-8EBD-7FC3-9B5178FC94B0}"/>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6" name="Flowchart: Preparation 65">
            <a:extLst>
              <a:ext uri="{FF2B5EF4-FFF2-40B4-BE49-F238E27FC236}">
                <a16:creationId xmlns:a16="http://schemas.microsoft.com/office/drawing/2014/main" id="{30541AA8-C6D1-4C5C-68EE-D8346B9D83DD}"/>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7" name="Flowchart: Preparation 66">
            <a:extLst>
              <a:ext uri="{FF2B5EF4-FFF2-40B4-BE49-F238E27FC236}">
                <a16:creationId xmlns:a16="http://schemas.microsoft.com/office/drawing/2014/main" id="{FF13106C-C6AD-BDB6-7DE4-6E4DB0C0D8E8}"/>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8" name="Flowchart: Preparation 67">
            <a:extLst>
              <a:ext uri="{FF2B5EF4-FFF2-40B4-BE49-F238E27FC236}">
                <a16:creationId xmlns:a16="http://schemas.microsoft.com/office/drawing/2014/main" id="{159EE2C4-0995-D3A0-9033-74658B60F153}"/>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9" name="Flowchart: Preparation 68">
            <a:extLst>
              <a:ext uri="{FF2B5EF4-FFF2-40B4-BE49-F238E27FC236}">
                <a16:creationId xmlns:a16="http://schemas.microsoft.com/office/drawing/2014/main" id="{8AD47AAF-599B-DA27-D35A-B984723FBD33}"/>
              </a:ext>
            </a:extLst>
          </p:cNvPr>
          <p:cNvSpPr/>
          <p:nvPr/>
        </p:nvSpPr>
        <p:spPr>
          <a:xfrm>
            <a:off x="4855697" y="218294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70" name="Flowchart: Preparation 69">
            <a:extLst>
              <a:ext uri="{FF2B5EF4-FFF2-40B4-BE49-F238E27FC236}">
                <a16:creationId xmlns:a16="http://schemas.microsoft.com/office/drawing/2014/main" id="{C3CE5B22-3EC0-6C60-A844-438363271970}"/>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2" name="Title 1">
            <a:extLst>
              <a:ext uri="{FF2B5EF4-FFF2-40B4-BE49-F238E27FC236}">
                <a16:creationId xmlns:a16="http://schemas.microsoft.com/office/drawing/2014/main" id="{654151CA-53D2-4E0D-99B4-60CB6B0234BD}"/>
              </a:ext>
            </a:extLst>
          </p:cNvPr>
          <p:cNvSpPr>
            <a:spLocks noGrp="1"/>
          </p:cNvSpPr>
          <p:nvPr>
            <p:ph type="title"/>
          </p:nvPr>
        </p:nvSpPr>
        <p:spPr>
          <a:xfrm>
            <a:off x="-4952" y="-593935"/>
            <a:ext cx="10363201" cy="1629601"/>
          </a:xfrm>
        </p:spPr>
        <p:txBody>
          <a:bodyPr/>
          <a:lstStyle/>
          <a:p>
            <a:r>
              <a:rPr lang="en-US" dirty="0"/>
              <a:t>Air-to-air gameplay fundamentals (A2A)</a:t>
            </a:r>
          </a:p>
        </p:txBody>
      </p:sp>
      <p:sp>
        <p:nvSpPr>
          <p:cNvPr id="5" name="Slide Number Placeholder 4">
            <a:extLst>
              <a:ext uri="{FF2B5EF4-FFF2-40B4-BE49-F238E27FC236}">
                <a16:creationId xmlns:a16="http://schemas.microsoft.com/office/drawing/2014/main" id="{3ADFB8B1-0259-F8F1-30D4-EB4703409476}"/>
              </a:ext>
            </a:extLst>
          </p:cNvPr>
          <p:cNvSpPr>
            <a:spLocks noGrp="1"/>
          </p:cNvSpPr>
          <p:nvPr>
            <p:ph type="sldNum" sz="quarter" idx="4"/>
          </p:nvPr>
        </p:nvSpPr>
        <p:spPr>
          <a:xfrm>
            <a:off x="914400" y="6246254"/>
            <a:ext cx="631065" cy="29621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200" b="0" i="0" u="none" strike="noStrike" kern="1200" cap="none" spc="0" normalizeH="0" baseline="0" noProof="0" smtClean="0">
                <a:ln>
                  <a:noFill/>
                </a:ln>
                <a:solidFill>
                  <a:prstClr val="black"/>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p:txBody>
      </p:sp>
      <p:grpSp>
        <p:nvGrpSpPr>
          <p:cNvPr id="20" name="Group 19">
            <a:extLst>
              <a:ext uri="{FF2B5EF4-FFF2-40B4-BE49-F238E27FC236}">
                <a16:creationId xmlns:a16="http://schemas.microsoft.com/office/drawing/2014/main" id="{31AABBB7-69F6-FC4F-491D-9B538A6CCC6B}"/>
              </a:ext>
            </a:extLst>
          </p:cNvPr>
          <p:cNvGrpSpPr/>
          <p:nvPr/>
        </p:nvGrpSpPr>
        <p:grpSpPr>
          <a:xfrm>
            <a:off x="-1237786" y="1542485"/>
            <a:ext cx="950422" cy="947242"/>
            <a:chOff x="2807932" y="73714"/>
            <a:chExt cx="1828800" cy="1828800"/>
          </a:xfrm>
        </p:grpSpPr>
        <p:sp>
          <p:nvSpPr>
            <p:cNvPr id="21" name="Oval 20">
              <a:extLst>
                <a:ext uri="{FF2B5EF4-FFF2-40B4-BE49-F238E27FC236}">
                  <a16:creationId xmlns:a16="http://schemas.microsoft.com/office/drawing/2014/main" id="{AFCF1D6D-C505-1D10-EBD3-0242451F7CCB}"/>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22" name="Picture 21" descr="A screen shot of a game&#10;&#10;AI-generated content may be incorrect.">
              <a:extLst>
                <a:ext uri="{FF2B5EF4-FFF2-40B4-BE49-F238E27FC236}">
                  <a16:creationId xmlns:a16="http://schemas.microsoft.com/office/drawing/2014/main" id="{B876F86C-989D-6883-02D8-DDE768057D63}"/>
                </a:ext>
              </a:extLst>
            </p:cNvPr>
            <p:cNvPicPr>
              <a:picLocks noChangeAspect="1"/>
            </p:cNvPicPr>
            <p:nvPr/>
          </p:nvPicPr>
          <p:blipFill>
            <a:blip r:embed="rId3"/>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B43C1EDF-7286-523E-ACCA-D3792FDA26F2}"/>
              </a:ext>
            </a:extLst>
          </p:cNvPr>
          <p:cNvGrpSpPr/>
          <p:nvPr/>
        </p:nvGrpSpPr>
        <p:grpSpPr>
          <a:xfrm>
            <a:off x="-1203373" y="2778470"/>
            <a:ext cx="950422" cy="892120"/>
            <a:chOff x="9405405" y="3686329"/>
            <a:chExt cx="1828800" cy="1828800"/>
          </a:xfrm>
        </p:grpSpPr>
        <p:grpSp>
          <p:nvGrpSpPr>
            <p:cNvPr id="24" name="Group 23">
              <a:extLst>
                <a:ext uri="{FF2B5EF4-FFF2-40B4-BE49-F238E27FC236}">
                  <a16:creationId xmlns:a16="http://schemas.microsoft.com/office/drawing/2014/main" id="{ABCFCA2E-5E4D-098B-A478-EB9452407F31}"/>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098941E9-C389-E3D7-0CB7-27BEA3EFC77B}"/>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27" name="Picture 26" descr="A close up of a logo&#10;&#10;AI-generated content may be incorrect.">
                <a:extLst>
                  <a:ext uri="{FF2B5EF4-FFF2-40B4-BE49-F238E27FC236}">
                    <a16:creationId xmlns:a16="http://schemas.microsoft.com/office/drawing/2014/main" id="{AEA9F4CF-C218-5F55-3891-04E6C8531BF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5F5CBEE0-E1E7-568D-E864-65F358A1B442}"/>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grpSp>
      <p:grpSp>
        <p:nvGrpSpPr>
          <p:cNvPr id="28" name="Group 27">
            <a:extLst>
              <a:ext uri="{FF2B5EF4-FFF2-40B4-BE49-F238E27FC236}">
                <a16:creationId xmlns:a16="http://schemas.microsoft.com/office/drawing/2014/main" id="{7CF56C82-1A7D-2482-355B-D255C892F512}"/>
              </a:ext>
            </a:extLst>
          </p:cNvPr>
          <p:cNvGrpSpPr/>
          <p:nvPr/>
        </p:nvGrpSpPr>
        <p:grpSpPr>
          <a:xfrm>
            <a:off x="-2285175" y="2845180"/>
            <a:ext cx="950422" cy="892120"/>
            <a:chOff x="9405405" y="3686329"/>
            <a:chExt cx="1828800" cy="1828800"/>
          </a:xfrm>
        </p:grpSpPr>
        <p:grpSp>
          <p:nvGrpSpPr>
            <p:cNvPr id="29" name="Group 28">
              <a:extLst>
                <a:ext uri="{FF2B5EF4-FFF2-40B4-BE49-F238E27FC236}">
                  <a16:creationId xmlns:a16="http://schemas.microsoft.com/office/drawing/2014/main" id="{AA3434B3-4A1F-AE10-F296-74D6342628CC}"/>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54C3ADA5-5CDA-4C9E-8967-B3EE385C702C}"/>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32" name="Picture 31" descr="A close up of a logo&#10;&#10;AI-generated content may be incorrect.">
                <a:extLst>
                  <a:ext uri="{FF2B5EF4-FFF2-40B4-BE49-F238E27FC236}">
                    <a16:creationId xmlns:a16="http://schemas.microsoft.com/office/drawing/2014/main" id="{24DBD277-8282-96FD-3FAA-633CE1D6FF4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1731DA05-265B-AE36-79F9-57CD7CD00337}"/>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grpSp>
      <p:grpSp>
        <p:nvGrpSpPr>
          <p:cNvPr id="33" name="Group 32">
            <a:extLst>
              <a:ext uri="{FF2B5EF4-FFF2-40B4-BE49-F238E27FC236}">
                <a16:creationId xmlns:a16="http://schemas.microsoft.com/office/drawing/2014/main" id="{8DE08EFA-729D-3087-18F5-6B4B66EEE14C}"/>
              </a:ext>
            </a:extLst>
          </p:cNvPr>
          <p:cNvGrpSpPr/>
          <p:nvPr/>
        </p:nvGrpSpPr>
        <p:grpSpPr>
          <a:xfrm>
            <a:off x="-1237786" y="390874"/>
            <a:ext cx="950422" cy="947242"/>
            <a:chOff x="4962794" y="3064564"/>
            <a:chExt cx="1828800" cy="1828800"/>
          </a:xfrm>
        </p:grpSpPr>
        <p:sp>
          <p:nvSpPr>
            <p:cNvPr id="34" name="Oval 33">
              <a:extLst>
                <a:ext uri="{FF2B5EF4-FFF2-40B4-BE49-F238E27FC236}">
                  <a16:creationId xmlns:a16="http://schemas.microsoft.com/office/drawing/2014/main" id="{B50C9F07-89D8-CA27-E4ED-5D8160D979EE}"/>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35" name="Picture 34" descr="A logo with different symbols&#10;&#10;AI-generated content may be incorrect.">
              <a:extLst>
                <a:ext uri="{FF2B5EF4-FFF2-40B4-BE49-F238E27FC236}">
                  <a16:creationId xmlns:a16="http://schemas.microsoft.com/office/drawing/2014/main" id="{A4B26D1B-6A21-8801-6756-27E58B9CB91C}"/>
                </a:ext>
              </a:extLst>
            </p:cNvPr>
            <p:cNvPicPr>
              <a:picLocks noChangeAspect="1"/>
            </p:cNvPicPr>
            <p:nvPr/>
          </p:nvPicPr>
          <p:blipFill>
            <a:blip r:embed="rId6"/>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95352CBA-969F-ED19-71AB-9E22BA01A1FB}"/>
              </a:ext>
            </a:extLst>
          </p:cNvPr>
          <p:cNvGrpSpPr/>
          <p:nvPr/>
        </p:nvGrpSpPr>
        <p:grpSpPr>
          <a:xfrm>
            <a:off x="12569588" y="2508217"/>
            <a:ext cx="853506" cy="809194"/>
            <a:chOff x="6830847" y="4397237"/>
            <a:chExt cx="1130089" cy="1114856"/>
          </a:xfrm>
        </p:grpSpPr>
        <p:sp>
          <p:nvSpPr>
            <p:cNvPr id="44" name="Oval 43">
              <a:extLst>
                <a:ext uri="{FF2B5EF4-FFF2-40B4-BE49-F238E27FC236}">
                  <a16:creationId xmlns:a16="http://schemas.microsoft.com/office/drawing/2014/main" id="{B73FBA5E-4650-E358-BECE-F6CB45E56ED5}"/>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45" name="Picture 44">
              <a:extLst>
                <a:ext uri="{FF2B5EF4-FFF2-40B4-BE49-F238E27FC236}">
                  <a16:creationId xmlns:a16="http://schemas.microsoft.com/office/drawing/2014/main" id="{C6181F4B-CB36-268E-C9F8-7F0EA19E47DE}"/>
                </a:ext>
              </a:extLst>
            </p:cNvPr>
            <p:cNvPicPr>
              <a:picLocks noChangeAspect="1"/>
            </p:cNvPicPr>
            <p:nvPr/>
          </p:nvPicPr>
          <p:blipFill>
            <a:blip r:embed="rId7"/>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CC06ECB9-546A-3EEA-5890-3683F3232062}"/>
              </a:ext>
            </a:extLst>
          </p:cNvPr>
          <p:cNvGrpSpPr/>
          <p:nvPr/>
        </p:nvGrpSpPr>
        <p:grpSpPr>
          <a:xfrm>
            <a:off x="12548082" y="1400903"/>
            <a:ext cx="853506" cy="809194"/>
            <a:chOff x="9939821" y="4999422"/>
            <a:chExt cx="1130089" cy="1114856"/>
          </a:xfrm>
        </p:grpSpPr>
        <p:sp>
          <p:nvSpPr>
            <p:cNvPr id="47" name="Oval 46">
              <a:extLst>
                <a:ext uri="{FF2B5EF4-FFF2-40B4-BE49-F238E27FC236}">
                  <a16:creationId xmlns:a16="http://schemas.microsoft.com/office/drawing/2014/main" id="{B0952C3C-7C06-0564-DF5A-27882B82D2DC}"/>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48" name="Picture 47">
              <a:extLst>
                <a:ext uri="{FF2B5EF4-FFF2-40B4-BE49-F238E27FC236}">
                  <a16:creationId xmlns:a16="http://schemas.microsoft.com/office/drawing/2014/main" id="{B9DC6D3F-AC3D-CED6-12B7-71491EBA1B63}"/>
                </a:ext>
              </a:extLst>
            </p:cNvPr>
            <p:cNvPicPr>
              <a:picLocks noChangeAspect="1"/>
            </p:cNvPicPr>
            <p:nvPr/>
          </p:nvPicPr>
          <p:blipFill>
            <a:blip r:embed="rId8"/>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116F469B-0518-436C-6B8B-80E1D7EC53B1}"/>
              </a:ext>
            </a:extLst>
          </p:cNvPr>
          <p:cNvGrpSpPr/>
          <p:nvPr/>
        </p:nvGrpSpPr>
        <p:grpSpPr>
          <a:xfrm>
            <a:off x="12502046" y="4604283"/>
            <a:ext cx="853506" cy="809194"/>
            <a:chOff x="9993317" y="3563062"/>
            <a:chExt cx="1130089" cy="1114856"/>
          </a:xfrm>
        </p:grpSpPr>
        <p:sp>
          <p:nvSpPr>
            <p:cNvPr id="50" name="Oval 49">
              <a:extLst>
                <a:ext uri="{FF2B5EF4-FFF2-40B4-BE49-F238E27FC236}">
                  <a16:creationId xmlns:a16="http://schemas.microsoft.com/office/drawing/2014/main" id="{89D5104C-0FFB-D756-46C1-C81CE82D2176}"/>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1" name="Picture 50">
              <a:extLst>
                <a:ext uri="{FF2B5EF4-FFF2-40B4-BE49-F238E27FC236}">
                  <a16:creationId xmlns:a16="http://schemas.microsoft.com/office/drawing/2014/main" id="{D10FC42C-70D5-25B5-62A9-43280BE5B353}"/>
                </a:ext>
              </a:extLst>
            </p:cNvPr>
            <p:cNvPicPr>
              <a:picLocks noChangeAspect="1"/>
            </p:cNvPicPr>
            <p:nvPr/>
          </p:nvPicPr>
          <p:blipFill>
            <a:blip r:embed="rId9"/>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43CC5237-A9AB-DB18-7CF1-C0EB461F07B5}"/>
              </a:ext>
            </a:extLst>
          </p:cNvPr>
          <p:cNvGrpSpPr/>
          <p:nvPr/>
        </p:nvGrpSpPr>
        <p:grpSpPr>
          <a:xfrm>
            <a:off x="12551428" y="3496969"/>
            <a:ext cx="853506" cy="809194"/>
            <a:chOff x="10091703" y="2028886"/>
            <a:chExt cx="1130089" cy="1114856"/>
          </a:xfrm>
        </p:grpSpPr>
        <p:sp>
          <p:nvSpPr>
            <p:cNvPr id="53" name="Oval 52">
              <a:extLst>
                <a:ext uri="{FF2B5EF4-FFF2-40B4-BE49-F238E27FC236}">
                  <a16:creationId xmlns:a16="http://schemas.microsoft.com/office/drawing/2014/main" id="{EA4D24C8-C111-BE99-D65C-828C2E37954E}"/>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4" name="Picture 53">
              <a:extLst>
                <a:ext uri="{FF2B5EF4-FFF2-40B4-BE49-F238E27FC236}">
                  <a16:creationId xmlns:a16="http://schemas.microsoft.com/office/drawing/2014/main" id="{ACD769D0-8CF5-CCAD-620F-FA7CC18E7545}"/>
                </a:ext>
              </a:extLst>
            </p:cNvPr>
            <p:cNvPicPr>
              <a:picLocks noChangeAspect="1"/>
            </p:cNvPicPr>
            <p:nvPr/>
          </p:nvPicPr>
          <p:blipFill>
            <a:blip r:embed="rId10"/>
            <a:stretch>
              <a:fillRect/>
            </a:stretch>
          </p:blipFill>
          <p:spPr>
            <a:xfrm>
              <a:off x="10134600" y="2061765"/>
              <a:ext cx="1052806" cy="1052806"/>
            </a:xfrm>
            <a:prstGeom prst="rect">
              <a:avLst/>
            </a:prstGeom>
          </p:spPr>
        </p:pic>
      </p:grpSp>
      <p:grpSp>
        <p:nvGrpSpPr>
          <p:cNvPr id="55" name="Group 54">
            <a:extLst>
              <a:ext uri="{FF2B5EF4-FFF2-40B4-BE49-F238E27FC236}">
                <a16:creationId xmlns:a16="http://schemas.microsoft.com/office/drawing/2014/main" id="{19AA5733-7823-FB7B-5C67-6ACE0AE46DC6}"/>
              </a:ext>
            </a:extLst>
          </p:cNvPr>
          <p:cNvGrpSpPr/>
          <p:nvPr/>
        </p:nvGrpSpPr>
        <p:grpSpPr>
          <a:xfrm>
            <a:off x="12547187" y="310543"/>
            <a:ext cx="853506" cy="809194"/>
            <a:chOff x="7494429" y="1967889"/>
            <a:chExt cx="1130089" cy="1114856"/>
          </a:xfrm>
        </p:grpSpPr>
        <p:sp>
          <p:nvSpPr>
            <p:cNvPr id="56" name="Oval 55">
              <a:extLst>
                <a:ext uri="{FF2B5EF4-FFF2-40B4-BE49-F238E27FC236}">
                  <a16:creationId xmlns:a16="http://schemas.microsoft.com/office/drawing/2014/main" id="{E4CF2A60-FA74-79BF-C112-03BF22E91431}"/>
                </a:ext>
              </a:extLst>
            </p:cNvPr>
            <p:cNvSpPr/>
            <p:nvPr/>
          </p:nvSpPr>
          <p:spPr>
            <a:xfrm>
              <a:off x="7494429" y="1967889"/>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7" name="Picture 56">
              <a:extLst>
                <a:ext uri="{FF2B5EF4-FFF2-40B4-BE49-F238E27FC236}">
                  <a16:creationId xmlns:a16="http://schemas.microsoft.com/office/drawing/2014/main" id="{035D8DCB-F654-2C73-A30E-C095D80F5302}"/>
                </a:ext>
              </a:extLst>
            </p:cNvPr>
            <p:cNvPicPr>
              <a:picLocks noChangeAspect="1"/>
            </p:cNvPicPr>
            <p:nvPr/>
          </p:nvPicPr>
          <p:blipFill>
            <a:blip r:embed="rId11"/>
            <a:stretch>
              <a:fillRect/>
            </a:stretch>
          </p:blipFill>
          <p:spPr>
            <a:xfrm>
              <a:off x="7548219" y="2014211"/>
              <a:ext cx="1013136" cy="1035485"/>
            </a:xfrm>
            <a:prstGeom prst="rect">
              <a:avLst/>
            </a:prstGeom>
          </p:spPr>
        </p:pic>
      </p:grpSp>
      <p:sp>
        <p:nvSpPr>
          <p:cNvPr id="71" name="TextBox 70">
            <a:extLst>
              <a:ext uri="{FF2B5EF4-FFF2-40B4-BE49-F238E27FC236}">
                <a16:creationId xmlns:a16="http://schemas.microsoft.com/office/drawing/2014/main" id="{18107A50-9ACF-DB95-987E-1FD55D04E619}"/>
              </a:ext>
            </a:extLst>
          </p:cNvPr>
          <p:cNvSpPr txBox="1"/>
          <p:nvPr/>
        </p:nvSpPr>
        <p:spPr>
          <a:xfrm>
            <a:off x="122910" y="489927"/>
            <a:ext cx="44503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p:txBody>
      </p:sp>
      <p:pic>
        <p:nvPicPr>
          <p:cNvPr id="7" name="Picture 6" descr="Icon&#10;&#10;Description automatically generated">
            <a:extLst>
              <a:ext uri="{FF2B5EF4-FFF2-40B4-BE49-F238E27FC236}">
                <a16:creationId xmlns:a16="http://schemas.microsoft.com/office/drawing/2014/main" id="{72BF4984-748B-78EF-0BC4-FDF7070108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28524" y="4184015"/>
            <a:ext cx="1333444" cy="1333444"/>
          </a:xfrm>
          <a:prstGeom prst="rect">
            <a:avLst/>
          </a:prstGeom>
        </p:spPr>
      </p:pic>
      <p:sp>
        <p:nvSpPr>
          <p:cNvPr id="8" name="TextBox 7">
            <a:extLst>
              <a:ext uri="{FF2B5EF4-FFF2-40B4-BE49-F238E27FC236}">
                <a16:creationId xmlns:a16="http://schemas.microsoft.com/office/drawing/2014/main" id="{AAEC58B4-293A-31BB-2B5E-B85334486DF6}"/>
              </a:ext>
            </a:extLst>
          </p:cNvPr>
          <p:cNvSpPr txBox="1"/>
          <p:nvPr/>
        </p:nvSpPr>
        <p:spPr>
          <a:xfrm>
            <a:off x="1" y="344165"/>
            <a:ext cx="5115524" cy="6463308"/>
          </a:xfrm>
          <a:prstGeom prst="rect">
            <a:avLst/>
          </a:prstGeom>
          <a:solidFill>
            <a:srgbClr val="E9E6DF"/>
          </a:solidFill>
        </p:spPr>
        <p:txBody>
          <a:bodyPr wrap="square" rtlCol="0">
            <a:spAutoFit/>
          </a:bodyPr>
          <a:lstStyle/>
          <a:p>
            <a:endParaRPr lang="en-US" sz="1600" dirty="0"/>
          </a:p>
          <a:p>
            <a:r>
              <a:rPr lang="en-US" sz="2000" dirty="0"/>
              <a:t>AEW Detection will only occur once per 5</a:t>
            </a:r>
            <a:r>
              <a:rPr lang="en-US" sz="2000" baseline="30000" dirty="0"/>
              <a:t>th</a:t>
            </a:r>
            <a:r>
              <a:rPr lang="en-US" sz="2000" dirty="0"/>
              <a:t> gen unit. The detection attempt will occur at the 5</a:t>
            </a:r>
            <a:r>
              <a:rPr lang="en-US" sz="2000" baseline="30000" dirty="0"/>
              <a:t>th</a:t>
            </a:r>
            <a:r>
              <a:rPr lang="en-US" sz="2000" dirty="0"/>
              <a:t> gen unit’s final destination or its first point of contact/contest. </a:t>
            </a:r>
            <a:endParaRPr lang="en-US" sz="1600" dirty="0"/>
          </a:p>
          <a:p>
            <a:endParaRPr lang="en-US" sz="1600" dirty="0"/>
          </a:p>
          <a:p>
            <a:r>
              <a:rPr lang="en-US" sz="1600" b="1" dirty="0"/>
              <a:t>ENHANCED DETECTION (6.5.9)</a:t>
            </a:r>
          </a:p>
          <a:p>
            <a:r>
              <a:rPr lang="en-US" sz="1600" b="1" dirty="0"/>
              <a:t>Example 1</a:t>
            </a:r>
            <a:r>
              <a:rPr lang="en-US" sz="1600" dirty="0"/>
              <a:t>. The E-3 AWACS rolls a 6-side die to attempt detection of the J-20. Needs to roll a “4” or higher for detection.</a:t>
            </a:r>
          </a:p>
          <a:p>
            <a:pPr marL="285750" indent="-285750">
              <a:buFont typeface="Arial" panose="020B0604020202020204" pitchFamily="34" charset="0"/>
              <a:buChar char="•"/>
            </a:pPr>
            <a:r>
              <a:rPr lang="en-US" sz="1600" dirty="0"/>
              <a:t>If detected, flip the red unit from unknown to its primary side.</a:t>
            </a:r>
          </a:p>
          <a:p>
            <a:pPr marL="285750" indent="-285750">
              <a:buFont typeface="Arial" panose="020B0604020202020204" pitchFamily="34" charset="0"/>
              <a:buChar char="•"/>
            </a:pPr>
            <a:r>
              <a:rPr lang="en-US" sz="1600" dirty="0"/>
              <a:t>AEW attempts detection of all airborne 5</a:t>
            </a:r>
            <a:r>
              <a:rPr lang="en-US" sz="1600" baseline="30000" dirty="0"/>
              <a:t>th</a:t>
            </a:r>
            <a:r>
              <a:rPr lang="en-US" sz="1600" dirty="0"/>
              <a:t> gen within range.</a:t>
            </a:r>
          </a:p>
          <a:p>
            <a:pPr marL="285750" indent="-285750">
              <a:buFont typeface="Arial" panose="020B0604020202020204" pitchFamily="34" charset="0"/>
              <a:buChar char="•"/>
            </a:pPr>
            <a:endParaRPr lang="en-US" sz="1100" dirty="0"/>
          </a:p>
          <a:p>
            <a:r>
              <a:rPr lang="en-US" sz="1600" b="1" dirty="0"/>
              <a:t>ENHANCED LETHALITY (6.5.9.1)</a:t>
            </a:r>
          </a:p>
          <a:p>
            <a:pPr marL="285750" indent="-285750">
              <a:buFont typeface="Arial" panose="020B0604020202020204" pitchFamily="34" charset="0"/>
              <a:buChar char="•"/>
            </a:pPr>
            <a:r>
              <a:rPr lang="en-US" sz="1600" dirty="0"/>
              <a:t>AEW promotes all friendly attack values within the AEW’s sensor range.</a:t>
            </a:r>
          </a:p>
          <a:p>
            <a:pPr marL="285750" indent="-285750">
              <a:buFont typeface="Arial" panose="020B0604020202020204" pitchFamily="34" charset="0"/>
              <a:buChar char="•"/>
            </a:pPr>
            <a:r>
              <a:rPr lang="en-US" sz="1600" b="1" dirty="0"/>
              <a:t>Example 2</a:t>
            </a:r>
            <a:r>
              <a:rPr lang="en-US" sz="1600" dirty="0"/>
              <a:t>: The F-15EX promotes its attack value to ‘12’ if conducting In-Hex Combat against the J-10. </a:t>
            </a:r>
          </a:p>
          <a:p>
            <a:pPr marL="285750" indent="-285750">
              <a:buFont typeface="Arial" panose="020B0604020202020204" pitchFamily="34" charset="0"/>
              <a:buChar char="•"/>
            </a:pPr>
            <a:r>
              <a:rPr lang="en-US" sz="1600" dirty="0"/>
              <a:t>This DOES NOT increase blue fighter detection capability.</a:t>
            </a:r>
          </a:p>
          <a:p>
            <a:pPr marL="285750" indent="-285750">
              <a:buFont typeface="Arial" panose="020B0604020202020204" pitchFamily="34" charset="0"/>
              <a:buChar char="•"/>
            </a:pPr>
            <a:endParaRPr lang="en-US" sz="600" dirty="0"/>
          </a:p>
          <a:p>
            <a:pPr marL="285750" indent="-285750">
              <a:buFont typeface="Arial" panose="020B0604020202020204" pitchFamily="34" charset="0"/>
              <a:buChar char="•"/>
            </a:pPr>
            <a:r>
              <a:rPr lang="en-US" sz="1600" dirty="0"/>
              <a:t>Note: At this time, ACSC will </a:t>
            </a:r>
            <a:r>
              <a:rPr lang="en-US" sz="1600" b="1" dirty="0"/>
              <a:t>NOT</a:t>
            </a:r>
            <a:r>
              <a:rPr lang="en-US" sz="1600" dirty="0"/>
              <a:t> apply the optional “best die” rule. </a:t>
            </a:r>
            <a:r>
              <a:rPr lang="en-US" sz="1600" b="1" dirty="0"/>
              <a:t>9.7.2</a:t>
            </a:r>
            <a:r>
              <a:rPr lang="en-US" sz="1600" dirty="0"/>
              <a:t> for reference. This rule may be used in later iterations. </a:t>
            </a:r>
          </a:p>
        </p:txBody>
      </p:sp>
      <p:grpSp>
        <p:nvGrpSpPr>
          <p:cNvPr id="9" name="Group 8">
            <a:extLst>
              <a:ext uri="{FF2B5EF4-FFF2-40B4-BE49-F238E27FC236}">
                <a16:creationId xmlns:a16="http://schemas.microsoft.com/office/drawing/2014/main" id="{C874B124-D5A6-64FD-FD18-9D1EF50697D5}"/>
              </a:ext>
            </a:extLst>
          </p:cNvPr>
          <p:cNvGrpSpPr/>
          <p:nvPr/>
        </p:nvGrpSpPr>
        <p:grpSpPr>
          <a:xfrm>
            <a:off x="10577500" y="1968845"/>
            <a:ext cx="927156" cy="866092"/>
            <a:chOff x="6174474" y="3289250"/>
            <a:chExt cx="1130089" cy="1114856"/>
          </a:xfrm>
        </p:grpSpPr>
        <p:sp>
          <p:nvSpPr>
            <p:cNvPr id="10" name="Oval 9">
              <a:extLst>
                <a:ext uri="{FF2B5EF4-FFF2-40B4-BE49-F238E27FC236}">
                  <a16:creationId xmlns:a16="http://schemas.microsoft.com/office/drawing/2014/main" id="{1F18B260-4346-2A18-DEF8-99D4D64163BE}"/>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5" name="Picture 14">
              <a:extLst>
                <a:ext uri="{FF2B5EF4-FFF2-40B4-BE49-F238E27FC236}">
                  <a16:creationId xmlns:a16="http://schemas.microsoft.com/office/drawing/2014/main" id="{2295ED14-826D-52C9-61B9-E5895DD034B1}"/>
                </a:ext>
              </a:extLst>
            </p:cNvPr>
            <p:cNvPicPr>
              <a:picLocks noChangeAspect="1"/>
            </p:cNvPicPr>
            <p:nvPr/>
          </p:nvPicPr>
          <p:blipFill>
            <a:blip r:embed="rId13"/>
            <a:stretch>
              <a:fillRect/>
            </a:stretch>
          </p:blipFill>
          <p:spPr>
            <a:xfrm>
              <a:off x="6225006" y="3334673"/>
              <a:ext cx="1010917" cy="987941"/>
            </a:xfrm>
            <a:prstGeom prst="rect">
              <a:avLst/>
            </a:prstGeom>
          </p:spPr>
        </p:pic>
      </p:grpSp>
      <p:pic>
        <p:nvPicPr>
          <p:cNvPr id="40" name="Picture 39">
            <a:extLst>
              <a:ext uri="{FF2B5EF4-FFF2-40B4-BE49-F238E27FC236}">
                <a16:creationId xmlns:a16="http://schemas.microsoft.com/office/drawing/2014/main" id="{83D76064-02A5-D3C4-8A4F-64516D95159A}"/>
              </a:ext>
            </a:extLst>
          </p:cNvPr>
          <p:cNvPicPr>
            <a:picLocks noChangeAspect="1"/>
          </p:cNvPicPr>
          <p:nvPr/>
        </p:nvPicPr>
        <p:blipFill>
          <a:blip r:embed="rId14"/>
          <a:srcRect l="14156" r="71333"/>
          <a:stretch>
            <a:fillRect/>
          </a:stretch>
        </p:blipFill>
        <p:spPr>
          <a:xfrm>
            <a:off x="10658610" y="1307352"/>
            <a:ext cx="503141" cy="493193"/>
          </a:xfrm>
          <a:prstGeom prst="rect">
            <a:avLst/>
          </a:prstGeom>
        </p:spPr>
      </p:pic>
      <p:pic>
        <p:nvPicPr>
          <p:cNvPr id="41" name="Picture 40">
            <a:extLst>
              <a:ext uri="{FF2B5EF4-FFF2-40B4-BE49-F238E27FC236}">
                <a16:creationId xmlns:a16="http://schemas.microsoft.com/office/drawing/2014/main" id="{F85523F5-C5EF-EF5E-A2A2-CC374CBF9195}"/>
              </a:ext>
            </a:extLst>
          </p:cNvPr>
          <p:cNvPicPr>
            <a:picLocks noChangeAspect="1"/>
          </p:cNvPicPr>
          <p:nvPr/>
        </p:nvPicPr>
        <p:blipFill>
          <a:blip r:embed="rId14"/>
          <a:srcRect l="28565" r="56651"/>
          <a:stretch>
            <a:fillRect/>
          </a:stretch>
        </p:blipFill>
        <p:spPr>
          <a:xfrm>
            <a:off x="8977957" y="2205768"/>
            <a:ext cx="527879" cy="507865"/>
          </a:xfrm>
          <a:prstGeom prst="rect">
            <a:avLst/>
          </a:prstGeom>
        </p:spPr>
      </p:pic>
      <p:pic>
        <p:nvPicPr>
          <p:cNvPr id="42" name="Picture 41">
            <a:extLst>
              <a:ext uri="{FF2B5EF4-FFF2-40B4-BE49-F238E27FC236}">
                <a16:creationId xmlns:a16="http://schemas.microsoft.com/office/drawing/2014/main" id="{1BBD07C4-B65C-5EFA-BF09-91B649492E3C}"/>
              </a:ext>
            </a:extLst>
          </p:cNvPr>
          <p:cNvPicPr>
            <a:picLocks noChangeAspect="1"/>
          </p:cNvPicPr>
          <p:nvPr/>
        </p:nvPicPr>
        <p:blipFill>
          <a:blip r:embed="rId14"/>
          <a:srcRect l="42650" r="42839"/>
          <a:stretch>
            <a:fillRect/>
          </a:stretch>
        </p:blipFill>
        <p:spPr>
          <a:xfrm>
            <a:off x="7325663" y="3089607"/>
            <a:ext cx="561671" cy="550535"/>
          </a:xfrm>
          <a:prstGeom prst="rect">
            <a:avLst/>
          </a:prstGeom>
        </p:spPr>
      </p:pic>
      <p:grpSp>
        <p:nvGrpSpPr>
          <p:cNvPr id="3" name="Group 2">
            <a:extLst>
              <a:ext uri="{FF2B5EF4-FFF2-40B4-BE49-F238E27FC236}">
                <a16:creationId xmlns:a16="http://schemas.microsoft.com/office/drawing/2014/main" id="{F9B189A0-D44A-B051-1CD4-5813E910D281}"/>
              </a:ext>
            </a:extLst>
          </p:cNvPr>
          <p:cNvGrpSpPr/>
          <p:nvPr/>
        </p:nvGrpSpPr>
        <p:grpSpPr>
          <a:xfrm>
            <a:off x="9241238" y="4274124"/>
            <a:ext cx="929612" cy="881350"/>
            <a:chOff x="6830847" y="4397237"/>
            <a:chExt cx="1130089" cy="1114856"/>
          </a:xfrm>
        </p:grpSpPr>
        <p:sp>
          <p:nvSpPr>
            <p:cNvPr id="4" name="Oval 3">
              <a:extLst>
                <a:ext uri="{FF2B5EF4-FFF2-40B4-BE49-F238E27FC236}">
                  <a16:creationId xmlns:a16="http://schemas.microsoft.com/office/drawing/2014/main" id="{45628620-24A4-C6C4-4304-4E2D709C5624}"/>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6" name="Picture 5">
              <a:extLst>
                <a:ext uri="{FF2B5EF4-FFF2-40B4-BE49-F238E27FC236}">
                  <a16:creationId xmlns:a16="http://schemas.microsoft.com/office/drawing/2014/main" id="{93C579FC-AB9B-46AB-E6BB-55FD08838233}"/>
                </a:ext>
              </a:extLst>
            </p:cNvPr>
            <p:cNvPicPr>
              <a:picLocks noChangeAspect="1"/>
            </p:cNvPicPr>
            <p:nvPr/>
          </p:nvPicPr>
          <p:blipFill>
            <a:blip r:embed="rId7"/>
            <a:stretch>
              <a:fillRect/>
            </a:stretch>
          </p:blipFill>
          <p:spPr>
            <a:xfrm>
              <a:off x="6899486" y="4436778"/>
              <a:ext cx="1007899" cy="1030634"/>
            </a:xfrm>
            <a:prstGeom prst="rect">
              <a:avLst/>
            </a:prstGeom>
          </p:spPr>
        </p:pic>
      </p:grpSp>
      <p:grpSp>
        <p:nvGrpSpPr>
          <p:cNvPr id="11" name="Group 10">
            <a:extLst>
              <a:ext uri="{FF2B5EF4-FFF2-40B4-BE49-F238E27FC236}">
                <a16:creationId xmlns:a16="http://schemas.microsoft.com/office/drawing/2014/main" id="{8FEEF707-6717-9A37-257D-00EDFA8AC0A2}"/>
              </a:ext>
            </a:extLst>
          </p:cNvPr>
          <p:cNvGrpSpPr/>
          <p:nvPr/>
        </p:nvGrpSpPr>
        <p:grpSpPr>
          <a:xfrm>
            <a:off x="8380191" y="4626215"/>
            <a:ext cx="896572" cy="909618"/>
            <a:chOff x="4962794" y="3064564"/>
            <a:chExt cx="1828800" cy="1828800"/>
          </a:xfrm>
        </p:grpSpPr>
        <p:sp>
          <p:nvSpPr>
            <p:cNvPr id="13" name="Oval 12">
              <a:extLst>
                <a:ext uri="{FF2B5EF4-FFF2-40B4-BE49-F238E27FC236}">
                  <a16:creationId xmlns:a16="http://schemas.microsoft.com/office/drawing/2014/main" id="{A1A97F8E-1A29-79B1-7641-D6E69E7506F7}"/>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4" name="Picture 13" descr="A logo with different symbols&#10;&#10;AI-generated content may be incorrect.">
              <a:extLst>
                <a:ext uri="{FF2B5EF4-FFF2-40B4-BE49-F238E27FC236}">
                  <a16:creationId xmlns:a16="http://schemas.microsoft.com/office/drawing/2014/main" id="{45E8B2A0-A62F-191B-4320-54579830CCDF}"/>
                </a:ext>
              </a:extLst>
            </p:cNvPr>
            <p:cNvPicPr>
              <a:picLocks noChangeAspect="1"/>
            </p:cNvPicPr>
            <p:nvPr/>
          </p:nvPicPr>
          <p:blipFill>
            <a:blip r:embed="rId6"/>
            <a:stretch>
              <a:fillRect/>
            </a:stretch>
          </p:blipFill>
          <p:spPr>
            <a:xfrm>
              <a:off x="4991369" y="3168360"/>
              <a:ext cx="1677379" cy="1677379"/>
            </a:xfrm>
            <a:prstGeom prst="rect">
              <a:avLst/>
            </a:prstGeom>
          </p:spPr>
        </p:pic>
      </p:grpSp>
      <p:sp>
        <p:nvSpPr>
          <p:cNvPr id="18" name="TextBox 17">
            <a:extLst>
              <a:ext uri="{FF2B5EF4-FFF2-40B4-BE49-F238E27FC236}">
                <a16:creationId xmlns:a16="http://schemas.microsoft.com/office/drawing/2014/main" id="{10AF2CCB-2CE7-1235-1FC3-E5F25E90ED2C}"/>
              </a:ext>
            </a:extLst>
          </p:cNvPr>
          <p:cNvSpPr txBox="1"/>
          <p:nvPr/>
        </p:nvSpPr>
        <p:spPr>
          <a:xfrm>
            <a:off x="10233481" y="1768364"/>
            <a:ext cx="346570" cy="338554"/>
          </a:xfrm>
          <a:prstGeom prst="rect">
            <a:avLst/>
          </a:prstGeom>
          <a:noFill/>
        </p:spPr>
        <p:txBody>
          <a:bodyPr wrap="none" rtlCol="0">
            <a:spAutoFit/>
          </a:bodyPr>
          <a:lstStyle/>
          <a:p>
            <a:r>
              <a:rPr lang="en-US" sz="1600" dirty="0"/>
              <a:t>1.</a:t>
            </a:r>
          </a:p>
        </p:txBody>
      </p:sp>
      <p:sp>
        <p:nvSpPr>
          <p:cNvPr id="19" name="TextBox 18">
            <a:extLst>
              <a:ext uri="{FF2B5EF4-FFF2-40B4-BE49-F238E27FC236}">
                <a16:creationId xmlns:a16="http://schemas.microsoft.com/office/drawing/2014/main" id="{8E2874A0-C242-7D8E-4329-4C1FD119F9AA}"/>
              </a:ext>
            </a:extLst>
          </p:cNvPr>
          <p:cNvSpPr txBox="1"/>
          <p:nvPr/>
        </p:nvSpPr>
        <p:spPr>
          <a:xfrm>
            <a:off x="8153882" y="5226837"/>
            <a:ext cx="346570" cy="338554"/>
          </a:xfrm>
          <a:prstGeom prst="rect">
            <a:avLst/>
          </a:prstGeom>
          <a:noFill/>
        </p:spPr>
        <p:txBody>
          <a:bodyPr wrap="none" rtlCol="0">
            <a:spAutoFit/>
          </a:bodyPr>
          <a:lstStyle/>
          <a:p>
            <a:r>
              <a:rPr lang="en-US" sz="1600" dirty="0"/>
              <a:t>2.</a:t>
            </a:r>
          </a:p>
        </p:txBody>
      </p:sp>
    </p:spTree>
    <p:extLst>
      <p:ext uri="{BB962C8B-B14F-4D97-AF65-F5344CB8AC3E}">
        <p14:creationId xmlns:p14="http://schemas.microsoft.com/office/powerpoint/2010/main" val="256399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37EDB-77C4-D060-E93E-CBF2625EE3F7}"/>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FAA846EB-50D7-80D7-271C-D106779ABAE3}"/>
              </a:ext>
            </a:extLst>
          </p:cNvPr>
          <p:cNvSpPr/>
          <p:nvPr/>
        </p:nvSpPr>
        <p:spPr>
          <a:xfrm>
            <a:off x="4849161" y="39734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2" name="Flowchart: Preparation 61">
            <a:extLst>
              <a:ext uri="{FF2B5EF4-FFF2-40B4-BE49-F238E27FC236}">
                <a16:creationId xmlns:a16="http://schemas.microsoft.com/office/drawing/2014/main" id="{A7407C36-AC2E-5732-B1B8-6ED37D9087C0}"/>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3" name="Flowchart: Preparation 62">
            <a:extLst>
              <a:ext uri="{FF2B5EF4-FFF2-40B4-BE49-F238E27FC236}">
                <a16:creationId xmlns:a16="http://schemas.microsoft.com/office/drawing/2014/main" id="{0C84431A-5CFB-C4BC-0E68-20A8E7D9B322}"/>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4" name="Flowchart: Preparation 63">
            <a:extLst>
              <a:ext uri="{FF2B5EF4-FFF2-40B4-BE49-F238E27FC236}">
                <a16:creationId xmlns:a16="http://schemas.microsoft.com/office/drawing/2014/main" id="{7CBAFEEF-6839-8FB2-A741-0714A66D724B}"/>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5" name="Flowchart: Preparation 64">
            <a:extLst>
              <a:ext uri="{FF2B5EF4-FFF2-40B4-BE49-F238E27FC236}">
                <a16:creationId xmlns:a16="http://schemas.microsoft.com/office/drawing/2014/main" id="{86801FAD-7769-DDBB-16F3-B901E915439B}"/>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6" name="Flowchart: Preparation 65">
            <a:extLst>
              <a:ext uri="{FF2B5EF4-FFF2-40B4-BE49-F238E27FC236}">
                <a16:creationId xmlns:a16="http://schemas.microsoft.com/office/drawing/2014/main" id="{1F195FCD-BDE9-F000-4F39-6CEBFEC1DF31}"/>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7" name="Flowchart: Preparation 66">
            <a:extLst>
              <a:ext uri="{FF2B5EF4-FFF2-40B4-BE49-F238E27FC236}">
                <a16:creationId xmlns:a16="http://schemas.microsoft.com/office/drawing/2014/main" id="{68895336-1B08-E8F4-D8A4-F3FEDD06B2F9}"/>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8" name="Flowchart: Preparation 67">
            <a:extLst>
              <a:ext uri="{FF2B5EF4-FFF2-40B4-BE49-F238E27FC236}">
                <a16:creationId xmlns:a16="http://schemas.microsoft.com/office/drawing/2014/main" id="{38718400-A8CD-C433-BCE3-FF999A49622A}"/>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69" name="Flowchart: Preparation 68">
            <a:extLst>
              <a:ext uri="{FF2B5EF4-FFF2-40B4-BE49-F238E27FC236}">
                <a16:creationId xmlns:a16="http://schemas.microsoft.com/office/drawing/2014/main" id="{D89FC9AB-2480-83F9-ED03-0B87FD3CB46A}"/>
              </a:ext>
            </a:extLst>
          </p:cNvPr>
          <p:cNvSpPr/>
          <p:nvPr/>
        </p:nvSpPr>
        <p:spPr>
          <a:xfrm>
            <a:off x="4855697" y="218294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70" name="Flowchart: Preparation 69">
            <a:extLst>
              <a:ext uri="{FF2B5EF4-FFF2-40B4-BE49-F238E27FC236}">
                <a16:creationId xmlns:a16="http://schemas.microsoft.com/office/drawing/2014/main" id="{FCED11AB-3501-119C-4D92-09DB5356FA37}"/>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sp>
        <p:nvSpPr>
          <p:cNvPr id="2" name="Title 1">
            <a:extLst>
              <a:ext uri="{FF2B5EF4-FFF2-40B4-BE49-F238E27FC236}">
                <a16:creationId xmlns:a16="http://schemas.microsoft.com/office/drawing/2014/main" id="{EEC95DF9-F171-1A80-02C7-C3EA25370DAF}"/>
              </a:ext>
            </a:extLst>
          </p:cNvPr>
          <p:cNvSpPr>
            <a:spLocks noGrp="1"/>
          </p:cNvSpPr>
          <p:nvPr>
            <p:ph type="title"/>
          </p:nvPr>
        </p:nvSpPr>
        <p:spPr>
          <a:xfrm>
            <a:off x="-4952" y="-593935"/>
            <a:ext cx="10363201" cy="1629601"/>
          </a:xfrm>
        </p:spPr>
        <p:txBody>
          <a:bodyPr/>
          <a:lstStyle/>
          <a:p>
            <a:r>
              <a:rPr lang="en-US" dirty="0"/>
              <a:t>Air-to-air gameplay fundamentals (A2A)</a:t>
            </a:r>
          </a:p>
        </p:txBody>
      </p:sp>
      <p:sp>
        <p:nvSpPr>
          <p:cNvPr id="5" name="Slide Number Placeholder 4">
            <a:extLst>
              <a:ext uri="{FF2B5EF4-FFF2-40B4-BE49-F238E27FC236}">
                <a16:creationId xmlns:a16="http://schemas.microsoft.com/office/drawing/2014/main" id="{913794F3-E53B-07D7-C14B-216910364099}"/>
              </a:ext>
            </a:extLst>
          </p:cNvPr>
          <p:cNvSpPr>
            <a:spLocks noGrp="1"/>
          </p:cNvSpPr>
          <p:nvPr>
            <p:ph type="sldNum" sz="quarter" idx="4"/>
          </p:nvPr>
        </p:nvSpPr>
        <p:spPr>
          <a:xfrm>
            <a:off x="914400" y="6246254"/>
            <a:ext cx="631065" cy="29621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1200" b="0" i="0" u="none" strike="noStrike" kern="1200" cap="none" spc="0" normalizeH="0" baseline="0" noProof="0" smtClean="0">
                <a:ln>
                  <a:noFill/>
                </a:ln>
                <a:solidFill>
                  <a:prstClr val="black"/>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p:txBody>
      </p:sp>
      <p:grpSp>
        <p:nvGrpSpPr>
          <p:cNvPr id="20" name="Group 19">
            <a:extLst>
              <a:ext uri="{FF2B5EF4-FFF2-40B4-BE49-F238E27FC236}">
                <a16:creationId xmlns:a16="http://schemas.microsoft.com/office/drawing/2014/main" id="{71156D50-0A0C-961A-F880-6411E419B0EE}"/>
              </a:ext>
            </a:extLst>
          </p:cNvPr>
          <p:cNvGrpSpPr/>
          <p:nvPr/>
        </p:nvGrpSpPr>
        <p:grpSpPr>
          <a:xfrm>
            <a:off x="-1237786" y="1542485"/>
            <a:ext cx="950422" cy="947242"/>
            <a:chOff x="2807932" y="73714"/>
            <a:chExt cx="1828800" cy="1828800"/>
          </a:xfrm>
        </p:grpSpPr>
        <p:sp>
          <p:nvSpPr>
            <p:cNvPr id="21" name="Oval 20">
              <a:extLst>
                <a:ext uri="{FF2B5EF4-FFF2-40B4-BE49-F238E27FC236}">
                  <a16:creationId xmlns:a16="http://schemas.microsoft.com/office/drawing/2014/main" id="{5FE7D9E7-84A6-D07A-47ED-2E71722B4C87}"/>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22" name="Picture 21" descr="A screen shot of a game&#10;&#10;AI-generated content may be incorrect.">
              <a:extLst>
                <a:ext uri="{FF2B5EF4-FFF2-40B4-BE49-F238E27FC236}">
                  <a16:creationId xmlns:a16="http://schemas.microsoft.com/office/drawing/2014/main" id="{BDA6D571-E9F5-C109-8CE2-AFB965BF5588}"/>
                </a:ext>
              </a:extLst>
            </p:cNvPr>
            <p:cNvPicPr>
              <a:picLocks noChangeAspect="1"/>
            </p:cNvPicPr>
            <p:nvPr/>
          </p:nvPicPr>
          <p:blipFill>
            <a:blip r:embed="rId3"/>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97DC8219-F8D6-E488-AA19-AC061E4BEC7C}"/>
              </a:ext>
            </a:extLst>
          </p:cNvPr>
          <p:cNvGrpSpPr/>
          <p:nvPr/>
        </p:nvGrpSpPr>
        <p:grpSpPr>
          <a:xfrm>
            <a:off x="11046384" y="5106154"/>
            <a:ext cx="785920" cy="738664"/>
            <a:chOff x="9405405" y="3686329"/>
            <a:chExt cx="1828800" cy="1828800"/>
          </a:xfrm>
        </p:grpSpPr>
        <p:grpSp>
          <p:nvGrpSpPr>
            <p:cNvPr id="24" name="Group 23">
              <a:extLst>
                <a:ext uri="{FF2B5EF4-FFF2-40B4-BE49-F238E27FC236}">
                  <a16:creationId xmlns:a16="http://schemas.microsoft.com/office/drawing/2014/main" id="{020ACBC6-EF13-B892-90D3-263526E5CB03}"/>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9BE17794-D3BB-8E71-2BAC-BE209691E466}"/>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27" name="Picture 26" descr="A close up of a logo&#10;&#10;AI-generated content may be incorrect.">
                <a:extLst>
                  <a:ext uri="{FF2B5EF4-FFF2-40B4-BE49-F238E27FC236}">
                    <a16:creationId xmlns:a16="http://schemas.microsoft.com/office/drawing/2014/main" id="{54703402-AA19-25F9-02A1-65EF39D41E5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21945B39-EC62-ACA1-58CF-F78E2EA4E9AD}"/>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grpSp>
      <p:grpSp>
        <p:nvGrpSpPr>
          <p:cNvPr id="28" name="Group 27">
            <a:extLst>
              <a:ext uri="{FF2B5EF4-FFF2-40B4-BE49-F238E27FC236}">
                <a16:creationId xmlns:a16="http://schemas.microsoft.com/office/drawing/2014/main" id="{230056B8-9C07-0BDF-7615-E625B0919FB1}"/>
              </a:ext>
            </a:extLst>
          </p:cNvPr>
          <p:cNvGrpSpPr/>
          <p:nvPr/>
        </p:nvGrpSpPr>
        <p:grpSpPr>
          <a:xfrm>
            <a:off x="-2285175" y="2845180"/>
            <a:ext cx="950422" cy="892120"/>
            <a:chOff x="9405405" y="3686329"/>
            <a:chExt cx="1828800" cy="1828800"/>
          </a:xfrm>
        </p:grpSpPr>
        <p:grpSp>
          <p:nvGrpSpPr>
            <p:cNvPr id="29" name="Group 28">
              <a:extLst>
                <a:ext uri="{FF2B5EF4-FFF2-40B4-BE49-F238E27FC236}">
                  <a16:creationId xmlns:a16="http://schemas.microsoft.com/office/drawing/2014/main" id="{09CFE1A5-5E7D-4CC8-454E-5E77CAD1BD8B}"/>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DA58AB45-B399-D77A-B6DE-8ABADD6BD30A}"/>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32" name="Picture 31" descr="A close up of a logo&#10;&#10;AI-generated content may be incorrect.">
                <a:extLst>
                  <a:ext uri="{FF2B5EF4-FFF2-40B4-BE49-F238E27FC236}">
                    <a16:creationId xmlns:a16="http://schemas.microsoft.com/office/drawing/2014/main" id="{B1E95EB2-BBF7-132D-4020-1D79E855366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1E7B7C7D-90C5-9859-F624-FA06C3E08CC2}"/>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grpSp>
      <p:grpSp>
        <p:nvGrpSpPr>
          <p:cNvPr id="43" name="Group 42">
            <a:extLst>
              <a:ext uri="{FF2B5EF4-FFF2-40B4-BE49-F238E27FC236}">
                <a16:creationId xmlns:a16="http://schemas.microsoft.com/office/drawing/2014/main" id="{98DF164C-B25A-E00D-41E5-9015072E58BE}"/>
              </a:ext>
            </a:extLst>
          </p:cNvPr>
          <p:cNvGrpSpPr/>
          <p:nvPr/>
        </p:nvGrpSpPr>
        <p:grpSpPr>
          <a:xfrm>
            <a:off x="12569588" y="2508217"/>
            <a:ext cx="853506" cy="809194"/>
            <a:chOff x="6830847" y="4397237"/>
            <a:chExt cx="1130089" cy="1114856"/>
          </a:xfrm>
        </p:grpSpPr>
        <p:sp>
          <p:nvSpPr>
            <p:cNvPr id="44" name="Oval 43">
              <a:extLst>
                <a:ext uri="{FF2B5EF4-FFF2-40B4-BE49-F238E27FC236}">
                  <a16:creationId xmlns:a16="http://schemas.microsoft.com/office/drawing/2014/main" id="{69C7CCAC-4DB7-9940-0B32-0AAA3EA843B6}"/>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45" name="Picture 44">
              <a:extLst>
                <a:ext uri="{FF2B5EF4-FFF2-40B4-BE49-F238E27FC236}">
                  <a16:creationId xmlns:a16="http://schemas.microsoft.com/office/drawing/2014/main" id="{C0C1E007-5BBD-C9D8-9EF7-417ECE0DDFDD}"/>
                </a:ext>
              </a:extLst>
            </p:cNvPr>
            <p:cNvPicPr>
              <a:picLocks noChangeAspect="1"/>
            </p:cNvPicPr>
            <p:nvPr/>
          </p:nvPicPr>
          <p:blipFill>
            <a:blip r:embed="rId6"/>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EDA8A6BF-E8F8-C056-9D6E-4C678C7A95CB}"/>
              </a:ext>
            </a:extLst>
          </p:cNvPr>
          <p:cNvGrpSpPr/>
          <p:nvPr/>
        </p:nvGrpSpPr>
        <p:grpSpPr>
          <a:xfrm>
            <a:off x="12548082" y="1400903"/>
            <a:ext cx="853506" cy="809194"/>
            <a:chOff x="9939821" y="4999422"/>
            <a:chExt cx="1130089" cy="1114856"/>
          </a:xfrm>
        </p:grpSpPr>
        <p:sp>
          <p:nvSpPr>
            <p:cNvPr id="47" name="Oval 46">
              <a:extLst>
                <a:ext uri="{FF2B5EF4-FFF2-40B4-BE49-F238E27FC236}">
                  <a16:creationId xmlns:a16="http://schemas.microsoft.com/office/drawing/2014/main" id="{DD982E50-978C-7AF2-0C92-E51BB1C4D234}"/>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48" name="Picture 47">
              <a:extLst>
                <a:ext uri="{FF2B5EF4-FFF2-40B4-BE49-F238E27FC236}">
                  <a16:creationId xmlns:a16="http://schemas.microsoft.com/office/drawing/2014/main" id="{F4859D57-F9D6-1E1B-1437-FF8BB4D6FCC4}"/>
                </a:ext>
              </a:extLst>
            </p:cNvPr>
            <p:cNvPicPr>
              <a:picLocks noChangeAspect="1"/>
            </p:cNvPicPr>
            <p:nvPr/>
          </p:nvPicPr>
          <p:blipFill>
            <a:blip r:embed="rId7"/>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DA88C1B2-1CFA-56B3-34D3-D044488E5D30}"/>
              </a:ext>
            </a:extLst>
          </p:cNvPr>
          <p:cNvGrpSpPr/>
          <p:nvPr/>
        </p:nvGrpSpPr>
        <p:grpSpPr>
          <a:xfrm>
            <a:off x="12502046" y="4604283"/>
            <a:ext cx="853506" cy="809194"/>
            <a:chOff x="9993317" y="3563062"/>
            <a:chExt cx="1130089" cy="1114856"/>
          </a:xfrm>
        </p:grpSpPr>
        <p:sp>
          <p:nvSpPr>
            <p:cNvPr id="50" name="Oval 49">
              <a:extLst>
                <a:ext uri="{FF2B5EF4-FFF2-40B4-BE49-F238E27FC236}">
                  <a16:creationId xmlns:a16="http://schemas.microsoft.com/office/drawing/2014/main" id="{620E8856-FDC9-5D9F-7291-A2CE23CC3A13}"/>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1" name="Picture 50">
              <a:extLst>
                <a:ext uri="{FF2B5EF4-FFF2-40B4-BE49-F238E27FC236}">
                  <a16:creationId xmlns:a16="http://schemas.microsoft.com/office/drawing/2014/main" id="{EC98F12F-924F-ACEE-DA62-9481C70F1168}"/>
                </a:ext>
              </a:extLst>
            </p:cNvPr>
            <p:cNvPicPr>
              <a:picLocks noChangeAspect="1"/>
            </p:cNvPicPr>
            <p:nvPr/>
          </p:nvPicPr>
          <p:blipFill>
            <a:blip r:embed="rId8"/>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67D4C6AC-5F3E-0F16-4546-2A05E95FB82A}"/>
              </a:ext>
            </a:extLst>
          </p:cNvPr>
          <p:cNvGrpSpPr/>
          <p:nvPr/>
        </p:nvGrpSpPr>
        <p:grpSpPr>
          <a:xfrm>
            <a:off x="12551428" y="3496969"/>
            <a:ext cx="853506" cy="809194"/>
            <a:chOff x="10091703" y="2028886"/>
            <a:chExt cx="1130089" cy="1114856"/>
          </a:xfrm>
        </p:grpSpPr>
        <p:sp>
          <p:nvSpPr>
            <p:cNvPr id="53" name="Oval 52">
              <a:extLst>
                <a:ext uri="{FF2B5EF4-FFF2-40B4-BE49-F238E27FC236}">
                  <a16:creationId xmlns:a16="http://schemas.microsoft.com/office/drawing/2014/main" id="{19E5D8BE-BBD5-521D-96CE-4427DCA94946}"/>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4" name="Picture 53">
              <a:extLst>
                <a:ext uri="{FF2B5EF4-FFF2-40B4-BE49-F238E27FC236}">
                  <a16:creationId xmlns:a16="http://schemas.microsoft.com/office/drawing/2014/main" id="{7B364743-BD5D-0002-3A6D-BC15A24FF462}"/>
                </a:ext>
              </a:extLst>
            </p:cNvPr>
            <p:cNvPicPr>
              <a:picLocks noChangeAspect="1"/>
            </p:cNvPicPr>
            <p:nvPr/>
          </p:nvPicPr>
          <p:blipFill>
            <a:blip r:embed="rId9"/>
            <a:stretch>
              <a:fillRect/>
            </a:stretch>
          </p:blipFill>
          <p:spPr>
            <a:xfrm>
              <a:off x="10134600" y="2061765"/>
              <a:ext cx="1052806" cy="1052806"/>
            </a:xfrm>
            <a:prstGeom prst="rect">
              <a:avLst/>
            </a:prstGeom>
          </p:spPr>
        </p:pic>
      </p:grpSp>
      <p:grpSp>
        <p:nvGrpSpPr>
          <p:cNvPr id="55" name="Group 54">
            <a:extLst>
              <a:ext uri="{FF2B5EF4-FFF2-40B4-BE49-F238E27FC236}">
                <a16:creationId xmlns:a16="http://schemas.microsoft.com/office/drawing/2014/main" id="{3109228F-DC94-9478-4314-B2DAD50C158E}"/>
              </a:ext>
            </a:extLst>
          </p:cNvPr>
          <p:cNvGrpSpPr/>
          <p:nvPr/>
        </p:nvGrpSpPr>
        <p:grpSpPr>
          <a:xfrm>
            <a:off x="12547187" y="310543"/>
            <a:ext cx="853506" cy="809194"/>
            <a:chOff x="7494429" y="1967889"/>
            <a:chExt cx="1130089" cy="1114856"/>
          </a:xfrm>
        </p:grpSpPr>
        <p:sp>
          <p:nvSpPr>
            <p:cNvPr id="56" name="Oval 55">
              <a:extLst>
                <a:ext uri="{FF2B5EF4-FFF2-40B4-BE49-F238E27FC236}">
                  <a16:creationId xmlns:a16="http://schemas.microsoft.com/office/drawing/2014/main" id="{5E9098CD-13ED-CF28-E9B1-A6BDB0A2A34F}"/>
                </a:ext>
              </a:extLst>
            </p:cNvPr>
            <p:cNvSpPr/>
            <p:nvPr/>
          </p:nvSpPr>
          <p:spPr>
            <a:xfrm>
              <a:off x="7494429" y="1967889"/>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7" name="Picture 56">
              <a:extLst>
                <a:ext uri="{FF2B5EF4-FFF2-40B4-BE49-F238E27FC236}">
                  <a16:creationId xmlns:a16="http://schemas.microsoft.com/office/drawing/2014/main" id="{DFBB91B2-FBF1-5105-AFEA-72D4F6FDB3A6}"/>
                </a:ext>
              </a:extLst>
            </p:cNvPr>
            <p:cNvPicPr>
              <a:picLocks noChangeAspect="1"/>
            </p:cNvPicPr>
            <p:nvPr/>
          </p:nvPicPr>
          <p:blipFill>
            <a:blip r:embed="rId10"/>
            <a:stretch>
              <a:fillRect/>
            </a:stretch>
          </p:blipFill>
          <p:spPr>
            <a:xfrm>
              <a:off x="7548219" y="2014211"/>
              <a:ext cx="1013136" cy="1035485"/>
            </a:xfrm>
            <a:prstGeom prst="rect">
              <a:avLst/>
            </a:prstGeom>
          </p:spPr>
        </p:pic>
      </p:grpSp>
      <p:sp>
        <p:nvSpPr>
          <p:cNvPr id="71" name="TextBox 70">
            <a:extLst>
              <a:ext uri="{FF2B5EF4-FFF2-40B4-BE49-F238E27FC236}">
                <a16:creationId xmlns:a16="http://schemas.microsoft.com/office/drawing/2014/main" id="{79A72385-14A4-F4F8-ADCA-5B6A6FA7BDC5}"/>
              </a:ext>
            </a:extLst>
          </p:cNvPr>
          <p:cNvSpPr txBox="1"/>
          <p:nvPr/>
        </p:nvSpPr>
        <p:spPr>
          <a:xfrm>
            <a:off x="122910" y="489927"/>
            <a:ext cx="44503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kumimoji="0" lang="en-US" sz="1200" b="0" i="0" u="none" strike="noStrike" kern="1200" cap="none" spc="0" normalizeH="0" baseline="0" noProof="0" dirty="0">
              <a:ln>
                <a:noFill/>
              </a:ln>
              <a:solidFill>
                <a:prstClr val="black"/>
              </a:solidFill>
              <a:effectLst/>
              <a:uLnTx/>
              <a:uFillTx/>
              <a:latin typeface="Tenorite"/>
              <a:ea typeface="+mn-ea"/>
              <a:cs typeface="+mn-cs"/>
            </a:endParaRPr>
          </a:p>
        </p:txBody>
      </p:sp>
      <p:pic>
        <p:nvPicPr>
          <p:cNvPr id="7" name="Picture 6" descr="Icon&#10;&#10;Description automatically generated">
            <a:extLst>
              <a:ext uri="{FF2B5EF4-FFF2-40B4-BE49-F238E27FC236}">
                <a16:creationId xmlns:a16="http://schemas.microsoft.com/office/drawing/2014/main" id="{AB5F4BD4-354C-4211-4902-21CE8A392E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01509" y="4385841"/>
            <a:ext cx="929795" cy="929795"/>
          </a:xfrm>
          <a:prstGeom prst="rect">
            <a:avLst/>
          </a:prstGeom>
        </p:spPr>
      </p:pic>
      <p:sp>
        <p:nvSpPr>
          <p:cNvPr id="8" name="TextBox 7">
            <a:extLst>
              <a:ext uri="{FF2B5EF4-FFF2-40B4-BE49-F238E27FC236}">
                <a16:creationId xmlns:a16="http://schemas.microsoft.com/office/drawing/2014/main" id="{A5B920CE-D3ED-CDA9-601E-C6D3EBA3B109}"/>
              </a:ext>
            </a:extLst>
          </p:cNvPr>
          <p:cNvSpPr txBox="1"/>
          <p:nvPr/>
        </p:nvSpPr>
        <p:spPr>
          <a:xfrm>
            <a:off x="-13944" y="830994"/>
            <a:ext cx="5147121" cy="5693866"/>
          </a:xfrm>
          <a:prstGeom prst="rect">
            <a:avLst/>
          </a:prstGeom>
          <a:solidFill>
            <a:srgbClr val="E9E6DF"/>
          </a:solidFill>
        </p:spPr>
        <p:txBody>
          <a:bodyPr wrap="square" rtlCol="0">
            <a:spAutoFit/>
          </a:bodyPr>
          <a:lstStyle/>
          <a:p>
            <a:r>
              <a:rPr lang="en-US" sz="1400" dirty="0"/>
              <a:t>AEW Detection will only occur once per 5</a:t>
            </a:r>
            <a:r>
              <a:rPr lang="en-US" sz="1400" baseline="30000" dirty="0"/>
              <a:t>th</a:t>
            </a:r>
            <a:r>
              <a:rPr lang="en-US" sz="1400" dirty="0"/>
              <a:t> gen unit. The detection attempt will occur at the 5</a:t>
            </a:r>
            <a:r>
              <a:rPr lang="en-US" sz="1400" baseline="30000" dirty="0"/>
              <a:t>th</a:t>
            </a:r>
            <a:r>
              <a:rPr lang="en-US" sz="1400" dirty="0"/>
              <a:t> gen unit’s final destination or its first point of contact/contest. </a:t>
            </a:r>
          </a:p>
          <a:p>
            <a:endParaRPr lang="en-US" sz="1400" dirty="0"/>
          </a:p>
          <a:p>
            <a:r>
              <a:rPr lang="en-US" sz="1400" b="1" dirty="0"/>
              <a:t>Determine and place air missions:</a:t>
            </a:r>
          </a:p>
          <a:p>
            <a:pPr marL="285750" indent="-285750">
              <a:buFontTx/>
              <a:buChar char="-"/>
            </a:pPr>
            <a:r>
              <a:rPr lang="en-US" sz="1400" dirty="0"/>
              <a:t>Red commits 1x J-20 for OCA-HVAA attack; 1x J-20 for DCA.</a:t>
            </a:r>
          </a:p>
          <a:p>
            <a:pPr marL="285750" indent="-285750">
              <a:buFontTx/>
              <a:buChar char="-"/>
            </a:pPr>
            <a:r>
              <a:rPr lang="en-US" sz="1400" dirty="0"/>
              <a:t>Blue commits both fighters to DCA-CAP to hexes north of their airfield. </a:t>
            </a:r>
          </a:p>
          <a:p>
            <a:endParaRPr lang="en-US" sz="1400" dirty="0"/>
          </a:p>
          <a:p>
            <a:r>
              <a:rPr lang="en-US" sz="1400" b="1" dirty="0"/>
              <a:t>Resolve Local Detection by Hex</a:t>
            </a:r>
            <a:endParaRPr lang="en-US" sz="1400" dirty="0"/>
          </a:p>
          <a:p>
            <a:r>
              <a:rPr lang="en-US" sz="1400" b="1" dirty="0"/>
              <a:t>Example 1. How many sensors available?</a:t>
            </a:r>
          </a:p>
          <a:p>
            <a:pPr marL="285750" indent="-285750">
              <a:buFont typeface="Arial" panose="020B0604020202020204" pitchFamily="34" charset="0"/>
              <a:buChar char="•"/>
            </a:pPr>
            <a:r>
              <a:rPr lang="en-US" sz="1400" b="1" dirty="0">
                <a:latin typeface="Aptos" panose="020B0004020202020204" pitchFamily="34" charset="0"/>
              </a:rPr>
              <a:t>Both the E-3 AWACS and the F-15EX attempt detection.</a:t>
            </a:r>
          </a:p>
          <a:p>
            <a:pPr marL="285750" indent="-285750">
              <a:buFont typeface="Arial" panose="020B0604020202020204" pitchFamily="34" charset="0"/>
              <a:buChar char="•"/>
            </a:pPr>
            <a:r>
              <a:rPr lang="en-US" sz="1400" b="1" dirty="0">
                <a:latin typeface="Aptos" panose="020B0004020202020204" pitchFamily="34" charset="0"/>
              </a:rPr>
              <a:t>E-3 Rolls an ‘8’, F-15EX Rolls ‘10’</a:t>
            </a:r>
          </a:p>
          <a:p>
            <a:pPr marL="285750" indent="-285750">
              <a:buFont typeface="Arial" panose="020B0604020202020204" pitchFamily="34" charset="0"/>
              <a:buChar char="•"/>
            </a:pPr>
            <a:r>
              <a:rPr lang="en-US" sz="1400" b="1" dirty="0">
                <a:latin typeface="Aptos" panose="020B0004020202020204" pitchFamily="34" charset="0"/>
              </a:rPr>
              <a:t>F-35 also has a long-range detection if desired, but would then be detected.</a:t>
            </a:r>
            <a:endParaRPr lang="en-US" sz="1400" dirty="0">
              <a:latin typeface="Aptos" panose="020B0004020202020204" pitchFamily="34" charset="0"/>
            </a:endParaRPr>
          </a:p>
          <a:p>
            <a:pPr marL="742950" lvl="1" indent="-285750">
              <a:buFont typeface="Arial" panose="020B0604020202020204" pitchFamily="34" charset="0"/>
              <a:buChar char="•"/>
            </a:pPr>
            <a:endParaRPr lang="en-US" sz="1400" dirty="0">
              <a:latin typeface="Aptos" panose="020B0004020202020204" pitchFamily="34" charset="0"/>
            </a:endParaRPr>
          </a:p>
          <a:p>
            <a:r>
              <a:rPr lang="en-US" sz="1400" b="1" dirty="0">
                <a:latin typeface="Aptos" panose="020B0004020202020204" pitchFamily="34" charset="0"/>
              </a:rPr>
              <a:t>Example 2.</a:t>
            </a:r>
          </a:p>
          <a:p>
            <a:pPr marL="171450" indent="-171450">
              <a:buFont typeface="Arial" panose="020B0604020202020204" pitchFamily="34" charset="0"/>
              <a:buChar char="•"/>
            </a:pPr>
            <a:r>
              <a:rPr lang="en-US" sz="1400" b="1" dirty="0">
                <a:latin typeface="Aptos" panose="020B0004020202020204" pitchFamily="34" charset="0"/>
              </a:rPr>
              <a:t>Single or multi-detection attempt of remaining J-20? </a:t>
            </a:r>
          </a:p>
          <a:p>
            <a:pPr marL="171450" indent="-171450">
              <a:buFont typeface="Arial" panose="020B0604020202020204" pitchFamily="34" charset="0"/>
              <a:buChar char="•"/>
            </a:pPr>
            <a:r>
              <a:rPr lang="en-US" sz="1400" b="1" dirty="0">
                <a:latin typeface="Aptos" panose="020B0004020202020204" pitchFamily="34" charset="0"/>
              </a:rPr>
              <a:t>F-35A stay EMCON?</a:t>
            </a:r>
          </a:p>
          <a:p>
            <a:pPr marL="171450" indent="-171450">
              <a:buFont typeface="Arial" panose="020B0604020202020204" pitchFamily="34" charset="0"/>
              <a:buChar char="•"/>
            </a:pPr>
            <a:endParaRPr lang="en-US" sz="1400" b="1" dirty="0">
              <a:latin typeface="Aptos" panose="020B0004020202020204" pitchFamily="34" charset="0"/>
            </a:endParaRPr>
          </a:p>
          <a:p>
            <a:pPr marL="171450" indent="-171450">
              <a:buFont typeface="Arial" panose="020B0604020202020204" pitchFamily="34" charset="0"/>
              <a:buChar char="•"/>
            </a:pPr>
            <a:r>
              <a:rPr lang="en-US" sz="1400" b="1" dirty="0">
                <a:latin typeface="Aptos" panose="020B0004020202020204" pitchFamily="34" charset="0"/>
              </a:rPr>
              <a:t>E-3 AWACS rolls a 6-sided die. Assess.</a:t>
            </a:r>
          </a:p>
          <a:p>
            <a:pPr marL="171450" indent="-171450">
              <a:buFont typeface="Arial" panose="020B0604020202020204" pitchFamily="34" charset="0"/>
              <a:buChar char="•"/>
            </a:pPr>
            <a:r>
              <a:rPr lang="en-US" sz="1400" b="1" dirty="0">
                <a:latin typeface="Aptos" panose="020B0004020202020204" pitchFamily="34" charset="0"/>
              </a:rPr>
              <a:t>F-35A may elect to roll a 12-sided die for detection, but flips from Unknown to Known. </a:t>
            </a:r>
          </a:p>
          <a:p>
            <a:pPr marL="171450" indent="-171450">
              <a:buFont typeface="Arial" panose="020B0604020202020204" pitchFamily="34" charset="0"/>
              <a:buChar char="•"/>
            </a:pPr>
            <a:r>
              <a:rPr lang="en-US" sz="1400" b="1" dirty="0">
                <a:solidFill>
                  <a:srgbClr val="FF0000"/>
                </a:solidFill>
                <a:latin typeface="Aptos" panose="020B0004020202020204" pitchFamily="34" charset="0"/>
              </a:rPr>
              <a:t>5</a:t>
            </a:r>
            <a:r>
              <a:rPr lang="en-US" sz="1400" b="1" baseline="30000" dirty="0">
                <a:solidFill>
                  <a:srgbClr val="FF0000"/>
                </a:solidFill>
                <a:latin typeface="Aptos" panose="020B0004020202020204" pitchFamily="34" charset="0"/>
              </a:rPr>
              <a:t>th</a:t>
            </a:r>
            <a:r>
              <a:rPr lang="en-US" sz="1400" b="1" dirty="0">
                <a:solidFill>
                  <a:srgbClr val="FF0000"/>
                </a:solidFill>
                <a:latin typeface="Aptos" panose="020B0004020202020204" pitchFamily="34" charset="0"/>
              </a:rPr>
              <a:t> Gen can execute long-range air-to-air engagements and remain undetected if adversary 5</a:t>
            </a:r>
            <a:r>
              <a:rPr lang="en-US" sz="1400" b="1" baseline="30000" dirty="0">
                <a:solidFill>
                  <a:srgbClr val="FF0000"/>
                </a:solidFill>
                <a:latin typeface="Aptos" panose="020B0004020202020204" pitchFamily="34" charset="0"/>
              </a:rPr>
              <a:t>th</a:t>
            </a:r>
            <a:r>
              <a:rPr lang="en-US" sz="1400" b="1" dirty="0">
                <a:solidFill>
                  <a:srgbClr val="FF0000"/>
                </a:solidFill>
                <a:latin typeface="Aptos" panose="020B0004020202020204" pitchFamily="34" charset="0"/>
              </a:rPr>
              <a:t> Gen detected by AEW.</a:t>
            </a:r>
            <a:endParaRPr lang="en-US" sz="1400" dirty="0">
              <a:solidFill>
                <a:srgbClr val="FF0000"/>
              </a:solidFill>
            </a:endParaRPr>
          </a:p>
        </p:txBody>
      </p:sp>
      <p:pic>
        <p:nvPicPr>
          <p:cNvPr id="18" name="Picture 17">
            <a:extLst>
              <a:ext uri="{FF2B5EF4-FFF2-40B4-BE49-F238E27FC236}">
                <a16:creationId xmlns:a16="http://schemas.microsoft.com/office/drawing/2014/main" id="{6362E2F7-1841-FF95-8C6B-48751CF73A70}"/>
              </a:ext>
            </a:extLst>
          </p:cNvPr>
          <p:cNvPicPr>
            <a:picLocks noChangeAspect="1"/>
          </p:cNvPicPr>
          <p:nvPr/>
        </p:nvPicPr>
        <p:blipFill>
          <a:blip r:embed="rId12"/>
          <a:srcRect l="14156" r="71333"/>
          <a:stretch>
            <a:fillRect/>
          </a:stretch>
        </p:blipFill>
        <p:spPr>
          <a:xfrm>
            <a:off x="10658610" y="1307352"/>
            <a:ext cx="503141" cy="493193"/>
          </a:xfrm>
          <a:prstGeom prst="rect">
            <a:avLst/>
          </a:prstGeom>
        </p:spPr>
      </p:pic>
      <p:pic>
        <p:nvPicPr>
          <p:cNvPr id="19" name="Picture 18">
            <a:extLst>
              <a:ext uri="{FF2B5EF4-FFF2-40B4-BE49-F238E27FC236}">
                <a16:creationId xmlns:a16="http://schemas.microsoft.com/office/drawing/2014/main" id="{BFBBFD8D-3DF2-706F-C363-B7AEA029DD8E}"/>
              </a:ext>
            </a:extLst>
          </p:cNvPr>
          <p:cNvPicPr>
            <a:picLocks noChangeAspect="1"/>
          </p:cNvPicPr>
          <p:nvPr/>
        </p:nvPicPr>
        <p:blipFill>
          <a:blip r:embed="rId12"/>
          <a:srcRect l="28565" r="56651"/>
          <a:stretch>
            <a:fillRect/>
          </a:stretch>
        </p:blipFill>
        <p:spPr>
          <a:xfrm>
            <a:off x="8977957" y="2205768"/>
            <a:ext cx="527879" cy="507865"/>
          </a:xfrm>
          <a:prstGeom prst="rect">
            <a:avLst/>
          </a:prstGeom>
        </p:spPr>
      </p:pic>
      <p:pic>
        <p:nvPicPr>
          <p:cNvPr id="39" name="Picture 38">
            <a:extLst>
              <a:ext uri="{FF2B5EF4-FFF2-40B4-BE49-F238E27FC236}">
                <a16:creationId xmlns:a16="http://schemas.microsoft.com/office/drawing/2014/main" id="{45C57F5B-5C00-2DA9-9FB3-1FEE4AC0D7BC}"/>
              </a:ext>
            </a:extLst>
          </p:cNvPr>
          <p:cNvPicPr>
            <a:picLocks noChangeAspect="1"/>
          </p:cNvPicPr>
          <p:nvPr/>
        </p:nvPicPr>
        <p:blipFill>
          <a:blip r:embed="rId12"/>
          <a:srcRect l="42650" r="42839"/>
          <a:stretch>
            <a:fillRect/>
          </a:stretch>
        </p:blipFill>
        <p:spPr>
          <a:xfrm>
            <a:off x="7325663" y="3089607"/>
            <a:ext cx="561671" cy="550535"/>
          </a:xfrm>
          <a:prstGeom prst="rect">
            <a:avLst/>
          </a:prstGeom>
        </p:spPr>
      </p:pic>
      <p:sp>
        <p:nvSpPr>
          <p:cNvPr id="6" name="TextBox 5">
            <a:extLst>
              <a:ext uri="{FF2B5EF4-FFF2-40B4-BE49-F238E27FC236}">
                <a16:creationId xmlns:a16="http://schemas.microsoft.com/office/drawing/2014/main" id="{A12B1B78-0EFF-27D7-1F35-DF84921F450F}"/>
              </a:ext>
            </a:extLst>
          </p:cNvPr>
          <p:cNvSpPr txBox="1"/>
          <p:nvPr/>
        </p:nvSpPr>
        <p:spPr>
          <a:xfrm>
            <a:off x="8079513" y="2535562"/>
            <a:ext cx="346570" cy="338554"/>
          </a:xfrm>
          <a:prstGeom prst="rect">
            <a:avLst/>
          </a:prstGeom>
          <a:noFill/>
        </p:spPr>
        <p:txBody>
          <a:bodyPr wrap="none" rtlCol="0">
            <a:spAutoFit/>
          </a:bodyPr>
          <a:lstStyle/>
          <a:p>
            <a:r>
              <a:rPr lang="en-US" sz="1600" dirty="0"/>
              <a:t>1.</a:t>
            </a:r>
          </a:p>
        </p:txBody>
      </p:sp>
      <p:sp>
        <p:nvSpPr>
          <p:cNvPr id="11" name="TextBox 10">
            <a:extLst>
              <a:ext uri="{FF2B5EF4-FFF2-40B4-BE49-F238E27FC236}">
                <a16:creationId xmlns:a16="http://schemas.microsoft.com/office/drawing/2014/main" id="{5B50C6C2-EE17-DBC4-FAB6-90E63DBFDF5F}"/>
              </a:ext>
            </a:extLst>
          </p:cNvPr>
          <p:cNvSpPr txBox="1"/>
          <p:nvPr/>
        </p:nvSpPr>
        <p:spPr>
          <a:xfrm>
            <a:off x="10201218" y="3147039"/>
            <a:ext cx="346570" cy="338554"/>
          </a:xfrm>
          <a:prstGeom prst="rect">
            <a:avLst/>
          </a:prstGeom>
          <a:noFill/>
        </p:spPr>
        <p:txBody>
          <a:bodyPr wrap="none" rtlCol="0">
            <a:spAutoFit/>
          </a:bodyPr>
          <a:lstStyle/>
          <a:p>
            <a:r>
              <a:rPr lang="en-US" sz="1600" dirty="0"/>
              <a:t>2.</a:t>
            </a:r>
          </a:p>
        </p:txBody>
      </p:sp>
      <p:pic>
        <p:nvPicPr>
          <p:cNvPr id="3" name="Picture 2" descr="A circle with a black silhouette of a jet fighter and ruler&#10;&#10;Description automatically generated">
            <a:extLst>
              <a:ext uri="{FF2B5EF4-FFF2-40B4-BE49-F238E27FC236}">
                <a16:creationId xmlns:a16="http://schemas.microsoft.com/office/drawing/2014/main" id="{23C8DAC7-55A5-5283-9E3B-5A68027FEE8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080149" y="1512255"/>
            <a:ext cx="640080" cy="640080"/>
          </a:xfrm>
          <a:prstGeom prst="rect">
            <a:avLst/>
          </a:prstGeom>
        </p:spPr>
      </p:pic>
      <p:pic>
        <p:nvPicPr>
          <p:cNvPr id="17" name="Picture 16" descr="A circle with a black silhouette of a jet fighter and ruler&#10;&#10;Description automatically generated">
            <a:extLst>
              <a:ext uri="{FF2B5EF4-FFF2-40B4-BE49-F238E27FC236}">
                <a16:creationId xmlns:a16="http://schemas.microsoft.com/office/drawing/2014/main" id="{681F9B83-AB8D-E992-4943-E4527CBDDC9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92224" y="2152335"/>
            <a:ext cx="640080" cy="640080"/>
          </a:xfrm>
          <a:prstGeom prst="rect">
            <a:avLst/>
          </a:prstGeom>
        </p:spPr>
      </p:pic>
      <p:pic>
        <p:nvPicPr>
          <p:cNvPr id="41" name="Picture 40" descr="A blue circle with a black background and a black and white image of a jet plane&#10;&#10;Description automatically generated">
            <a:extLst>
              <a:ext uri="{FF2B5EF4-FFF2-40B4-BE49-F238E27FC236}">
                <a16:creationId xmlns:a16="http://schemas.microsoft.com/office/drawing/2014/main" id="{8357F57A-0462-F67A-EDDE-55A3A87BCB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53894" y="4892957"/>
            <a:ext cx="638614" cy="638614"/>
          </a:xfrm>
          <a:prstGeom prst="rect">
            <a:avLst/>
          </a:prstGeom>
        </p:spPr>
      </p:pic>
      <p:pic>
        <p:nvPicPr>
          <p:cNvPr id="42" name="Picture 41" descr="Diagram&#10;&#10;Description automatically generated">
            <a:extLst>
              <a:ext uri="{FF2B5EF4-FFF2-40B4-BE49-F238E27FC236}">
                <a16:creationId xmlns:a16="http://schemas.microsoft.com/office/drawing/2014/main" id="{396A6FBA-F440-7628-2CA7-6C8331AB8A4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95032" y="4901460"/>
            <a:ext cx="621608" cy="621608"/>
          </a:xfrm>
          <a:prstGeom prst="rect">
            <a:avLst/>
          </a:prstGeom>
        </p:spPr>
      </p:pic>
      <p:cxnSp>
        <p:nvCxnSpPr>
          <p:cNvPr id="59" name="Straight Arrow Connector 58">
            <a:extLst>
              <a:ext uri="{FF2B5EF4-FFF2-40B4-BE49-F238E27FC236}">
                <a16:creationId xmlns:a16="http://schemas.microsoft.com/office/drawing/2014/main" id="{A6C2FF6E-5BFF-4ED3-8641-2BC15B817934}"/>
              </a:ext>
            </a:extLst>
          </p:cNvPr>
          <p:cNvCxnSpPr>
            <a:cxnSpLocks/>
          </p:cNvCxnSpPr>
          <p:nvPr/>
        </p:nvCxnSpPr>
        <p:spPr>
          <a:xfrm flipH="1">
            <a:off x="6307820" y="2631227"/>
            <a:ext cx="4645700" cy="207872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C285BEF-63BF-61A5-016B-7CB440B7229E}"/>
              </a:ext>
            </a:extLst>
          </p:cNvPr>
          <p:cNvGrpSpPr/>
          <p:nvPr/>
        </p:nvGrpSpPr>
        <p:grpSpPr>
          <a:xfrm>
            <a:off x="10937037" y="1480805"/>
            <a:ext cx="865720" cy="808704"/>
            <a:chOff x="6174474" y="3289250"/>
            <a:chExt cx="1130089" cy="1114856"/>
          </a:xfrm>
        </p:grpSpPr>
        <p:sp>
          <p:nvSpPr>
            <p:cNvPr id="10" name="Oval 9">
              <a:extLst>
                <a:ext uri="{FF2B5EF4-FFF2-40B4-BE49-F238E27FC236}">
                  <a16:creationId xmlns:a16="http://schemas.microsoft.com/office/drawing/2014/main" id="{CEFEBBA0-AB9C-BF93-596D-B3E6F7D8CB56}"/>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5" name="Picture 14">
              <a:extLst>
                <a:ext uri="{FF2B5EF4-FFF2-40B4-BE49-F238E27FC236}">
                  <a16:creationId xmlns:a16="http://schemas.microsoft.com/office/drawing/2014/main" id="{80AABE8E-FFEE-9B7D-7178-5006EC463DFE}"/>
                </a:ext>
              </a:extLst>
            </p:cNvPr>
            <p:cNvPicPr>
              <a:picLocks noChangeAspect="1"/>
            </p:cNvPicPr>
            <p:nvPr/>
          </p:nvPicPr>
          <p:blipFill>
            <a:blip r:embed="rId16"/>
            <a:stretch>
              <a:fillRect/>
            </a:stretch>
          </p:blipFill>
          <p:spPr>
            <a:xfrm>
              <a:off x="6225006" y="3334673"/>
              <a:ext cx="1010917" cy="987941"/>
            </a:xfrm>
            <a:prstGeom prst="rect">
              <a:avLst/>
            </a:prstGeom>
          </p:spPr>
        </p:pic>
      </p:grpSp>
      <p:grpSp>
        <p:nvGrpSpPr>
          <p:cNvPr id="33" name="Group 32">
            <a:extLst>
              <a:ext uri="{FF2B5EF4-FFF2-40B4-BE49-F238E27FC236}">
                <a16:creationId xmlns:a16="http://schemas.microsoft.com/office/drawing/2014/main" id="{19B57121-01DA-0EB7-D044-F3BD4865E8EF}"/>
              </a:ext>
            </a:extLst>
          </p:cNvPr>
          <p:cNvGrpSpPr/>
          <p:nvPr/>
        </p:nvGrpSpPr>
        <p:grpSpPr>
          <a:xfrm>
            <a:off x="8413445" y="4590957"/>
            <a:ext cx="808860" cy="806154"/>
            <a:chOff x="4962794" y="3064564"/>
            <a:chExt cx="1828800" cy="1828800"/>
          </a:xfrm>
        </p:grpSpPr>
        <p:sp>
          <p:nvSpPr>
            <p:cNvPr id="34" name="Oval 33">
              <a:extLst>
                <a:ext uri="{FF2B5EF4-FFF2-40B4-BE49-F238E27FC236}">
                  <a16:creationId xmlns:a16="http://schemas.microsoft.com/office/drawing/2014/main" id="{E99076CD-0EB7-BBE0-3D83-A87E9D8C12C2}"/>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35" name="Picture 34" descr="A logo with different symbols&#10;&#10;AI-generated content may be incorrect.">
              <a:extLst>
                <a:ext uri="{FF2B5EF4-FFF2-40B4-BE49-F238E27FC236}">
                  <a16:creationId xmlns:a16="http://schemas.microsoft.com/office/drawing/2014/main" id="{D23B1FF7-58AD-6083-82EB-A81C56A958DD}"/>
                </a:ext>
              </a:extLst>
            </p:cNvPr>
            <p:cNvPicPr>
              <a:picLocks noChangeAspect="1"/>
            </p:cNvPicPr>
            <p:nvPr/>
          </p:nvPicPr>
          <p:blipFill>
            <a:blip r:embed="rId17"/>
            <a:stretch>
              <a:fillRect/>
            </a:stretch>
          </p:blipFill>
          <p:spPr>
            <a:xfrm>
              <a:off x="4991369" y="3168360"/>
              <a:ext cx="1677379" cy="1677379"/>
            </a:xfrm>
            <a:prstGeom prst="rect">
              <a:avLst/>
            </a:prstGeom>
          </p:spPr>
        </p:pic>
      </p:grpSp>
      <p:grpSp>
        <p:nvGrpSpPr>
          <p:cNvPr id="72" name="Group 71">
            <a:extLst>
              <a:ext uri="{FF2B5EF4-FFF2-40B4-BE49-F238E27FC236}">
                <a16:creationId xmlns:a16="http://schemas.microsoft.com/office/drawing/2014/main" id="{1A02ACB6-36D4-9A1C-C245-4898738DA038}"/>
              </a:ext>
            </a:extLst>
          </p:cNvPr>
          <p:cNvGrpSpPr/>
          <p:nvPr/>
        </p:nvGrpSpPr>
        <p:grpSpPr>
          <a:xfrm>
            <a:off x="9215027" y="4554219"/>
            <a:ext cx="925952" cy="847144"/>
            <a:chOff x="5571284" y="4834744"/>
            <a:chExt cx="866845" cy="793069"/>
          </a:xfrm>
        </p:grpSpPr>
        <p:grpSp>
          <p:nvGrpSpPr>
            <p:cNvPr id="73" name="Group 72">
              <a:extLst>
                <a:ext uri="{FF2B5EF4-FFF2-40B4-BE49-F238E27FC236}">
                  <a16:creationId xmlns:a16="http://schemas.microsoft.com/office/drawing/2014/main" id="{8F91A094-5AD8-6839-0EEE-9ACCF31CF5BA}"/>
                </a:ext>
              </a:extLst>
            </p:cNvPr>
            <p:cNvGrpSpPr/>
            <p:nvPr/>
          </p:nvGrpSpPr>
          <p:grpSpPr>
            <a:xfrm>
              <a:off x="5571284" y="4834744"/>
              <a:ext cx="866845" cy="793069"/>
              <a:chOff x="3471135" y="5263771"/>
              <a:chExt cx="1198090" cy="1183338"/>
            </a:xfrm>
          </p:grpSpPr>
          <p:sp>
            <p:nvSpPr>
              <p:cNvPr id="75" name="Oval 74">
                <a:extLst>
                  <a:ext uri="{FF2B5EF4-FFF2-40B4-BE49-F238E27FC236}">
                    <a16:creationId xmlns:a16="http://schemas.microsoft.com/office/drawing/2014/main" id="{AC1DBD17-2DBE-D194-8A9D-3F37265E8D65}"/>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0545BC72-6BBC-6275-C162-3B262459B926}"/>
                  </a:ext>
                </a:extLst>
              </p:cNvPr>
              <p:cNvPicPr>
                <a:picLocks noChangeAspect="1"/>
              </p:cNvPicPr>
              <p:nvPr/>
            </p:nvPicPr>
            <p:blipFill>
              <a:blip r:embed="rId18"/>
              <a:stretch>
                <a:fillRect/>
              </a:stretch>
            </p:blipFill>
            <p:spPr>
              <a:xfrm rot="21400421">
                <a:off x="3537130" y="5327007"/>
                <a:ext cx="1082325" cy="1056859"/>
              </a:xfrm>
              <a:prstGeom prst="rect">
                <a:avLst/>
              </a:prstGeom>
            </p:spPr>
          </p:pic>
        </p:grpSp>
        <p:sp>
          <p:nvSpPr>
            <p:cNvPr id="74" name="Oval 73">
              <a:extLst>
                <a:ext uri="{FF2B5EF4-FFF2-40B4-BE49-F238E27FC236}">
                  <a16:creationId xmlns:a16="http://schemas.microsoft.com/office/drawing/2014/main" id="{BD4BC979-F74C-B323-3233-5C09D2478B68}"/>
                </a:ext>
              </a:extLst>
            </p:cNvPr>
            <p:cNvSpPr/>
            <p:nvPr/>
          </p:nvSpPr>
          <p:spPr>
            <a:xfrm>
              <a:off x="6046148" y="5139383"/>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8</a:t>
              </a:r>
            </a:p>
          </p:txBody>
        </p:sp>
      </p:grpSp>
      <p:grpSp>
        <p:nvGrpSpPr>
          <p:cNvPr id="13" name="Group 12">
            <a:extLst>
              <a:ext uri="{FF2B5EF4-FFF2-40B4-BE49-F238E27FC236}">
                <a16:creationId xmlns:a16="http://schemas.microsoft.com/office/drawing/2014/main" id="{93F66C3C-649D-8375-DA86-913DE39F68D5}"/>
              </a:ext>
            </a:extLst>
          </p:cNvPr>
          <p:cNvGrpSpPr/>
          <p:nvPr/>
        </p:nvGrpSpPr>
        <p:grpSpPr>
          <a:xfrm>
            <a:off x="10970485" y="2143100"/>
            <a:ext cx="876518" cy="818790"/>
            <a:chOff x="6174474" y="3289250"/>
            <a:chExt cx="1130089" cy="1114856"/>
          </a:xfrm>
        </p:grpSpPr>
        <p:sp>
          <p:nvSpPr>
            <p:cNvPr id="14" name="Oval 13">
              <a:extLst>
                <a:ext uri="{FF2B5EF4-FFF2-40B4-BE49-F238E27FC236}">
                  <a16:creationId xmlns:a16="http://schemas.microsoft.com/office/drawing/2014/main" id="{43266762-DBE8-17E5-3821-35C82ACD5331}"/>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6" name="Picture 15">
              <a:extLst>
                <a:ext uri="{FF2B5EF4-FFF2-40B4-BE49-F238E27FC236}">
                  <a16:creationId xmlns:a16="http://schemas.microsoft.com/office/drawing/2014/main" id="{9F1464C6-FA65-5D90-B18D-B669DEC67685}"/>
                </a:ext>
              </a:extLst>
            </p:cNvPr>
            <p:cNvPicPr>
              <a:picLocks noChangeAspect="1"/>
            </p:cNvPicPr>
            <p:nvPr/>
          </p:nvPicPr>
          <p:blipFill>
            <a:blip r:embed="rId16"/>
            <a:stretch>
              <a:fillRect/>
            </a:stretch>
          </p:blipFill>
          <p:spPr>
            <a:xfrm>
              <a:off x="6225006" y="3334673"/>
              <a:ext cx="1010917" cy="987941"/>
            </a:xfrm>
            <a:prstGeom prst="rect">
              <a:avLst/>
            </a:prstGeom>
          </p:spPr>
        </p:pic>
      </p:grpSp>
      <p:sp>
        <p:nvSpPr>
          <p:cNvPr id="4" name="TextBox 3">
            <a:extLst>
              <a:ext uri="{FF2B5EF4-FFF2-40B4-BE49-F238E27FC236}">
                <a16:creationId xmlns:a16="http://schemas.microsoft.com/office/drawing/2014/main" id="{BE01A14A-FBF4-B81F-6872-9701DCE30B4D}"/>
              </a:ext>
            </a:extLst>
          </p:cNvPr>
          <p:cNvSpPr txBox="1"/>
          <p:nvPr/>
        </p:nvSpPr>
        <p:spPr>
          <a:xfrm>
            <a:off x="8470755" y="5828184"/>
            <a:ext cx="3721245" cy="738664"/>
          </a:xfrm>
          <a:prstGeom prst="rect">
            <a:avLst/>
          </a:prstGeom>
          <a:noFill/>
        </p:spPr>
        <p:txBody>
          <a:bodyPr wrap="square" rtlCol="0">
            <a:spAutoFit/>
          </a:bodyPr>
          <a:lstStyle/>
          <a:p>
            <a:pPr marL="285750" indent="-285750">
              <a:buFontTx/>
              <a:buChar char="-"/>
            </a:pPr>
            <a:r>
              <a:rPr lang="en-US" sz="1400" b="1" dirty="0"/>
              <a:t>What happens if OCA J-20 is undetected?</a:t>
            </a:r>
          </a:p>
          <a:p>
            <a:pPr marL="285750" indent="-285750">
              <a:buFontTx/>
              <a:buChar char="-"/>
            </a:pPr>
            <a:r>
              <a:rPr lang="en-US" sz="1400" b="1" dirty="0"/>
              <a:t>What happens if J-20 is detected, defeats F-15EX in-hex, and survives?</a:t>
            </a:r>
          </a:p>
        </p:txBody>
      </p:sp>
      <p:grpSp>
        <p:nvGrpSpPr>
          <p:cNvPr id="36" name="Group 35">
            <a:extLst>
              <a:ext uri="{FF2B5EF4-FFF2-40B4-BE49-F238E27FC236}">
                <a16:creationId xmlns:a16="http://schemas.microsoft.com/office/drawing/2014/main" id="{104867AF-51F0-3757-0584-348D88C32ED3}"/>
              </a:ext>
            </a:extLst>
          </p:cNvPr>
          <p:cNvGrpSpPr/>
          <p:nvPr/>
        </p:nvGrpSpPr>
        <p:grpSpPr>
          <a:xfrm>
            <a:off x="10896669" y="121523"/>
            <a:ext cx="853506" cy="809194"/>
            <a:chOff x="9993317" y="3563062"/>
            <a:chExt cx="1130089" cy="1114856"/>
          </a:xfrm>
        </p:grpSpPr>
        <p:sp>
          <p:nvSpPr>
            <p:cNvPr id="37" name="Oval 36">
              <a:extLst>
                <a:ext uri="{FF2B5EF4-FFF2-40B4-BE49-F238E27FC236}">
                  <a16:creationId xmlns:a16="http://schemas.microsoft.com/office/drawing/2014/main" id="{776FF788-0DB3-757D-E08A-02AD74799860}"/>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38" name="Picture 37">
              <a:extLst>
                <a:ext uri="{FF2B5EF4-FFF2-40B4-BE49-F238E27FC236}">
                  <a16:creationId xmlns:a16="http://schemas.microsoft.com/office/drawing/2014/main" id="{3005377B-5CBA-3145-6046-A9B8DA84E850}"/>
                </a:ext>
              </a:extLst>
            </p:cNvPr>
            <p:cNvPicPr>
              <a:picLocks noChangeAspect="1"/>
            </p:cNvPicPr>
            <p:nvPr/>
          </p:nvPicPr>
          <p:blipFill>
            <a:blip r:embed="rId8"/>
            <a:stretch>
              <a:fillRect/>
            </a:stretch>
          </p:blipFill>
          <p:spPr>
            <a:xfrm>
              <a:off x="10091703" y="3602013"/>
              <a:ext cx="966888" cy="1018114"/>
            </a:xfrm>
            <a:prstGeom prst="rect">
              <a:avLst/>
            </a:prstGeom>
          </p:spPr>
        </p:pic>
      </p:grpSp>
    </p:spTree>
    <p:extLst>
      <p:ext uri="{BB962C8B-B14F-4D97-AF65-F5344CB8AC3E}">
        <p14:creationId xmlns:p14="http://schemas.microsoft.com/office/powerpoint/2010/main" val="139796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17 -0.00116 L -0.00508 -0.26273 " pathEditMode="relative" ptsTypes="AA">
                                      <p:cBhvr>
                                        <p:cTn id="6" dur="2000" fill="hold"/>
                                        <p:tgtEl>
                                          <p:spTgt spid="3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417 0.00139 L 0.1056 -0.1331 " pathEditMode="relative" ptsTypes="AA">
                                      <p:cBhvr>
                                        <p:cTn id="8" dur="2000" fill="hold"/>
                                        <p:tgtEl>
                                          <p:spTgt spid="72"/>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104 -0.00069 L -0.14831 0.11412 " pathEditMode="relative" ptsTypes="AA">
                                      <p:cBhvr>
                                        <p:cTn id="10" dur="2000" fill="hold"/>
                                        <p:tgtEl>
                                          <p:spTgt spid="1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0065 0.00185 L -0.03672 0.05 " pathEditMode="relative" ptsTypes="AA">
                                      <p:cBhvr>
                                        <p:cTn id="12" dur="2000" fill="hold"/>
                                        <p:tgtEl>
                                          <p:spTgt spid="9"/>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8" end="8"/>
                                            </p:txEl>
                                          </p:spTgt>
                                        </p:tgtEl>
                                        <p:attrNameLst>
                                          <p:attrName>style.visibility</p:attrName>
                                        </p:attrNameLst>
                                      </p:cBhvr>
                                      <p:to>
                                        <p:strVal val="visible"/>
                                      </p:to>
                                    </p:set>
                                    <p:animEffect transition="in" filter="fade">
                                      <p:cBhvr>
                                        <p:cTn id="17" dur="500"/>
                                        <p:tgtEl>
                                          <p:spTgt spid="8">
                                            <p:txEl>
                                              <p:pRg st="8" end="8"/>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9" end="9"/>
                                            </p:txEl>
                                          </p:spTgt>
                                        </p:tgtEl>
                                        <p:attrNameLst>
                                          <p:attrName>style.visibility</p:attrName>
                                        </p:attrNameLst>
                                      </p:cBhvr>
                                      <p:to>
                                        <p:strVal val="visible"/>
                                      </p:to>
                                    </p:set>
                                    <p:animEffect transition="in" filter="fade">
                                      <p:cBhvr>
                                        <p:cTn id="20" dur="500"/>
                                        <p:tgtEl>
                                          <p:spTgt spid="8">
                                            <p:txEl>
                                              <p:pRg st="9" end="9"/>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10" end="10"/>
                                            </p:txEl>
                                          </p:spTgt>
                                        </p:tgtEl>
                                        <p:attrNameLst>
                                          <p:attrName>style.visibility</p:attrName>
                                        </p:attrNameLst>
                                      </p:cBhvr>
                                      <p:to>
                                        <p:strVal val="visible"/>
                                      </p:to>
                                    </p:set>
                                    <p:animEffect transition="in" filter="fade">
                                      <p:cBhvr>
                                        <p:cTn id="23"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7C1F-7CFD-01AE-9265-51E49EB3317C}"/>
              </a:ext>
            </a:extLst>
          </p:cNvPr>
          <p:cNvSpPr>
            <a:spLocks noGrp="1"/>
          </p:cNvSpPr>
          <p:nvPr>
            <p:ph type="title"/>
          </p:nvPr>
        </p:nvSpPr>
        <p:spPr/>
        <p:txBody>
          <a:bodyPr/>
          <a:lstStyle/>
          <a:p>
            <a:r>
              <a:rPr lang="en-US" dirty="0"/>
              <a:t>DCA Gameplay – Alternate initiative</a:t>
            </a:r>
          </a:p>
        </p:txBody>
      </p:sp>
      <p:sp>
        <p:nvSpPr>
          <p:cNvPr id="3" name="Content Placeholder 2">
            <a:extLst>
              <a:ext uri="{FF2B5EF4-FFF2-40B4-BE49-F238E27FC236}">
                <a16:creationId xmlns:a16="http://schemas.microsoft.com/office/drawing/2014/main" id="{BF53DFD6-D684-E650-C4CB-868EF91813FC}"/>
              </a:ext>
            </a:extLst>
          </p:cNvPr>
          <p:cNvSpPr>
            <a:spLocks noGrp="1"/>
          </p:cNvSpPr>
          <p:nvPr>
            <p:ph sz="quarter" idx="10"/>
          </p:nvPr>
        </p:nvSpPr>
        <p:spPr>
          <a:xfrm>
            <a:off x="914398" y="1607166"/>
            <a:ext cx="4992709" cy="3747180"/>
          </a:xfrm>
          <a:ln>
            <a:solidFill>
              <a:srgbClr val="00B0F0"/>
            </a:solidFill>
          </a:ln>
        </p:spPr>
        <p:txBody>
          <a:bodyPr/>
          <a:lstStyle/>
          <a:p>
            <a:r>
              <a:rPr lang="en-US" dirty="0"/>
              <a:t>Blue Objectives</a:t>
            </a:r>
          </a:p>
          <a:p>
            <a:pPr lvl="1"/>
            <a:r>
              <a:rPr lang="en-US" dirty="0"/>
              <a:t>Defend ZULU Base from Red Localized Strikes (In-Hex)</a:t>
            </a:r>
          </a:p>
          <a:p>
            <a:pPr lvl="1"/>
            <a:r>
              <a:rPr lang="en-US" dirty="0"/>
              <a:t>Defend the E-3 AWACS (AEW) </a:t>
            </a:r>
          </a:p>
          <a:p>
            <a:pPr marL="457200" lvl="1" indent="0">
              <a:buNone/>
            </a:pPr>
            <a:endParaRPr lang="en-US" dirty="0"/>
          </a:p>
          <a:p>
            <a:pPr marL="0" indent="0">
              <a:buNone/>
            </a:pPr>
            <a:r>
              <a:rPr lang="en-US" dirty="0"/>
              <a:t>Blue will place units on the map and execute as required to meet objectives.</a:t>
            </a:r>
          </a:p>
        </p:txBody>
      </p:sp>
      <p:sp>
        <p:nvSpPr>
          <p:cNvPr id="4" name="Content Placeholder 3">
            <a:extLst>
              <a:ext uri="{FF2B5EF4-FFF2-40B4-BE49-F238E27FC236}">
                <a16:creationId xmlns:a16="http://schemas.microsoft.com/office/drawing/2014/main" id="{73408B84-C692-82C4-04A3-AA6D898BBE23}"/>
              </a:ext>
            </a:extLst>
          </p:cNvPr>
          <p:cNvSpPr>
            <a:spLocks noGrp="1"/>
          </p:cNvSpPr>
          <p:nvPr>
            <p:ph sz="quarter" idx="11"/>
          </p:nvPr>
        </p:nvSpPr>
        <p:spPr>
          <a:xfrm>
            <a:off x="6284894" y="1607166"/>
            <a:ext cx="4992709" cy="3747180"/>
          </a:xfrm>
          <a:ln>
            <a:solidFill>
              <a:srgbClr val="FF0000"/>
            </a:solidFill>
          </a:ln>
        </p:spPr>
        <p:txBody>
          <a:bodyPr/>
          <a:lstStyle/>
          <a:p>
            <a:r>
              <a:rPr lang="en-US" dirty="0"/>
              <a:t>Red Objectives</a:t>
            </a:r>
          </a:p>
          <a:p>
            <a:pPr lvl="1"/>
            <a:r>
              <a:rPr lang="en-US" dirty="0"/>
              <a:t>Destroy/Degrade ZULU Base</a:t>
            </a:r>
          </a:p>
          <a:p>
            <a:pPr lvl="1"/>
            <a:r>
              <a:rPr lang="en-US" dirty="0"/>
              <a:t>Destroy Blue Air Units</a:t>
            </a:r>
          </a:p>
          <a:p>
            <a:pPr lvl="1"/>
            <a:r>
              <a:rPr lang="en-US" dirty="0"/>
              <a:t>Destroy Blue AEW</a:t>
            </a:r>
          </a:p>
          <a:p>
            <a:pPr marL="0" indent="0">
              <a:buNone/>
            </a:pPr>
            <a:endParaRPr lang="en-US" dirty="0"/>
          </a:p>
          <a:p>
            <a:pPr marL="0" indent="0">
              <a:buNone/>
            </a:pPr>
            <a:r>
              <a:rPr lang="en-US" dirty="0"/>
              <a:t>Red will place units as depicted on the map for the first 2 iterations. Ingress routes can vary. </a:t>
            </a:r>
          </a:p>
          <a:p>
            <a:pPr marL="0" indent="0">
              <a:buNone/>
            </a:pPr>
            <a:endParaRPr lang="en-US" dirty="0"/>
          </a:p>
        </p:txBody>
      </p:sp>
      <p:sp>
        <p:nvSpPr>
          <p:cNvPr id="5" name="Slide Number Placeholder 4">
            <a:extLst>
              <a:ext uri="{FF2B5EF4-FFF2-40B4-BE49-F238E27FC236}">
                <a16:creationId xmlns:a16="http://schemas.microsoft.com/office/drawing/2014/main" id="{D9ABAAB4-8212-5401-6FAF-7951FDCD2DBE}"/>
              </a:ext>
            </a:extLst>
          </p:cNvPr>
          <p:cNvSpPr>
            <a:spLocks noGrp="1"/>
          </p:cNvSpPr>
          <p:nvPr>
            <p:ph type="sldNum" sz="quarter" idx="4"/>
          </p:nvPr>
        </p:nvSpPr>
        <p:spPr/>
        <p:txBody>
          <a:bodyPr/>
          <a:lstStyle/>
          <a:p>
            <a:fld id="{B5CEABB6-07DC-46E8-9B57-56EC44A396E5}" type="slidenum">
              <a:rPr lang="en-US" smtClean="0"/>
              <a:pPr/>
              <a:t>8</a:t>
            </a:fld>
            <a:endParaRPr lang="en-US" dirty="0"/>
          </a:p>
        </p:txBody>
      </p:sp>
      <p:sp>
        <p:nvSpPr>
          <p:cNvPr id="6" name="Content Placeholder 3">
            <a:extLst>
              <a:ext uri="{FF2B5EF4-FFF2-40B4-BE49-F238E27FC236}">
                <a16:creationId xmlns:a16="http://schemas.microsoft.com/office/drawing/2014/main" id="{594DAEB6-0D0F-ABF1-4FC8-9E20648D7F88}"/>
              </a:ext>
            </a:extLst>
          </p:cNvPr>
          <p:cNvSpPr txBox="1">
            <a:spLocks/>
          </p:cNvSpPr>
          <p:nvPr/>
        </p:nvSpPr>
        <p:spPr>
          <a:xfrm>
            <a:off x="2538581" y="5411895"/>
            <a:ext cx="8862646" cy="442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i="1" dirty="0"/>
              <a:t>Two-Turn Game Play </a:t>
            </a:r>
            <a:r>
              <a:rPr lang="en-US" sz="2800" dirty="0"/>
              <a:t>– Execute regeneration sequence and play another round with remaining units. </a:t>
            </a:r>
          </a:p>
          <a:p>
            <a:r>
              <a:rPr lang="en-US" sz="2800" dirty="0"/>
              <a:t>No reinforcements this session. </a:t>
            </a:r>
          </a:p>
          <a:p>
            <a:pPr marL="0" indent="0">
              <a:buFont typeface="Arial" panose="020B0604020202020204" pitchFamily="34" charset="0"/>
              <a:buNone/>
            </a:pPr>
            <a:endParaRPr lang="en-US" sz="2800" dirty="0"/>
          </a:p>
        </p:txBody>
      </p:sp>
    </p:spTree>
    <p:extLst>
      <p:ext uri="{BB962C8B-B14F-4D97-AF65-F5344CB8AC3E}">
        <p14:creationId xmlns:p14="http://schemas.microsoft.com/office/powerpoint/2010/main" val="4164613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F4BDA-56A1-9EFA-C7F5-3DDB28D9080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1C56AB0-BC19-F435-5A36-A42E73E11F2D}"/>
              </a:ext>
            </a:extLst>
          </p:cNvPr>
          <p:cNvSpPr>
            <a:spLocks noGrp="1"/>
          </p:cNvSpPr>
          <p:nvPr>
            <p:ph type="sldNum" sz="quarter" idx="4"/>
          </p:nvPr>
        </p:nvSpPr>
        <p:spPr/>
        <p:txBody>
          <a:bodyPr/>
          <a:lstStyle/>
          <a:p>
            <a:fld id="{B5CEABB6-07DC-46E8-9B57-56EC44A396E5}" type="slidenum">
              <a:rPr lang="en-US" smtClean="0"/>
              <a:pPr/>
              <a:t>9</a:t>
            </a:fld>
            <a:endParaRPr lang="en-US" dirty="0"/>
          </a:p>
        </p:txBody>
      </p:sp>
      <p:grpSp>
        <p:nvGrpSpPr>
          <p:cNvPr id="47" name="Group 46">
            <a:extLst>
              <a:ext uri="{FF2B5EF4-FFF2-40B4-BE49-F238E27FC236}">
                <a16:creationId xmlns:a16="http://schemas.microsoft.com/office/drawing/2014/main" id="{469AD8E2-5E28-A8DD-FA4C-0C59734CDA8E}"/>
              </a:ext>
            </a:extLst>
          </p:cNvPr>
          <p:cNvGrpSpPr>
            <a:grpSpLocks noGrp="1" noUngrp="1" noRot="1" noMove="1" noResize="1"/>
          </p:cNvGrpSpPr>
          <p:nvPr/>
        </p:nvGrpSpPr>
        <p:grpSpPr>
          <a:xfrm>
            <a:off x="808700" y="-144959"/>
            <a:ext cx="9940623" cy="7147918"/>
            <a:chOff x="914400" y="-289918"/>
            <a:chExt cx="9940623" cy="7147918"/>
          </a:xfrm>
        </p:grpSpPr>
        <p:sp>
          <p:nvSpPr>
            <p:cNvPr id="6" name="Slide Number Placeholder 4">
              <a:extLst>
                <a:ext uri="{FF2B5EF4-FFF2-40B4-BE49-F238E27FC236}">
                  <a16:creationId xmlns:a16="http://schemas.microsoft.com/office/drawing/2014/main" id="{04DD885A-3F1D-D7E8-4A1E-9C3C9749F07C}"/>
                </a:ext>
              </a:extLst>
            </p:cNvPr>
            <p:cNvSpPr txBox="1">
              <a:spLocks noGrp="1" noRot="1" noMove="1" noResize="1" noEditPoints="1" noAdjustHandles="1" noChangeArrowheads="1" noChangeShapeType="1"/>
            </p:cNvSpPr>
            <p:nvPr/>
          </p:nvSpPr>
          <p:spPr>
            <a:xfrm>
              <a:off x="914400" y="6246254"/>
              <a:ext cx="631065" cy="29621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9</a:t>
              </a:fld>
              <a:endParaRPr lang="en-US" dirty="0"/>
            </a:p>
          </p:txBody>
        </p:sp>
        <p:sp>
          <p:nvSpPr>
            <p:cNvPr id="7" name="Flowchart: Preparation 6">
              <a:extLst>
                <a:ext uri="{FF2B5EF4-FFF2-40B4-BE49-F238E27FC236}">
                  <a16:creationId xmlns:a16="http://schemas.microsoft.com/office/drawing/2014/main" id="{2C45B636-1480-4071-C8A5-0D24484AAFDD}"/>
                </a:ext>
              </a:extLst>
            </p:cNvPr>
            <p:cNvSpPr>
              <a:spLocks noGrp="1" noRot="1" noMove="1" noResize="1" noEditPoints="1" noAdjustHandles="1" noChangeArrowheads="1" noChangeShapeType="1"/>
            </p:cNvSpPr>
            <p:nvPr/>
          </p:nvSpPr>
          <p:spPr>
            <a:xfrm rot="16200000">
              <a:off x="5304927" y="-123493"/>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eparation 7">
              <a:extLst>
                <a:ext uri="{FF2B5EF4-FFF2-40B4-BE49-F238E27FC236}">
                  <a16:creationId xmlns:a16="http://schemas.microsoft.com/office/drawing/2014/main" id="{94FBB290-F28A-94BF-684A-2929B012F7A7}"/>
                </a:ext>
              </a:extLst>
            </p:cNvPr>
            <p:cNvSpPr>
              <a:spLocks noGrp="1" noRot="1" noMove="1" noResize="1" noEditPoints="1" noAdjustHandles="1" noChangeArrowheads="1" noChangeShapeType="1"/>
            </p:cNvSpPr>
            <p:nvPr/>
          </p:nvSpPr>
          <p:spPr>
            <a:xfrm rot="16200000">
              <a:off x="1710360" y="-142992"/>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lowchart: Preparation 8">
              <a:extLst>
                <a:ext uri="{FF2B5EF4-FFF2-40B4-BE49-F238E27FC236}">
                  <a16:creationId xmlns:a16="http://schemas.microsoft.com/office/drawing/2014/main" id="{55B9016C-3932-A59C-C34E-B0E67B338D65}"/>
                </a:ext>
              </a:extLst>
            </p:cNvPr>
            <p:cNvSpPr>
              <a:spLocks noGrp="1" noRot="1" noMove="1" noResize="1" noEditPoints="1" noAdjustHandles="1" noChangeArrowheads="1" noChangeShapeType="1"/>
            </p:cNvSpPr>
            <p:nvPr/>
          </p:nvSpPr>
          <p:spPr>
            <a:xfrm rot="16200000">
              <a:off x="3512322" y="-125603"/>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eparation 9">
              <a:extLst>
                <a:ext uri="{FF2B5EF4-FFF2-40B4-BE49-F238E27FC236}">
                  <a16:creationId xmlns:a16="http://schemas.microsoft.com/office/drawing/2014/main" id="{A16696D4-619C-46F1-4918-2E4E63110057}"/>
                </a:ext>
              </a:extLst>
            </p:cNvPr>
            <p:cNvSpPr>
              <a:spLocks noGrp="1" noRot="1" noMove="1" noResize="1" noEditPoints="1" noAdjustHandles="1" noChangeArrowheads="1" noChangeShapeType="1"/>
            </p:cNvSpPr>
            <p:nvPr/>
          </p:nvSpPr>
          <p:spPr>
            <a:xfrm rot="16200000">
              <a:off x="7104330" y="-108253"/>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Preparation 10">
              <a:extLst>
                <a:ext uri="{FF2B5EF4-FFF2-40B4-BE49-F238E27FC236}">
                  <a16:creationId xmlns:a16="http://schemas.microsoft.com/office/drawing/2014/main" id="{81462267-3722-F1F0-49EF-067BD5CD9E01}"/>
                </a:ext>
              </a:extLst>
            </p:cNvPr>
            <p:cNvSpPr>
              <a:spLocks noGrp="1" noRot="1" noMove="1" noResize="1" noEditPoints="1" noAdjustHandles="1" noChangeArrowheads="1" noChangeShapeType="1"/>
            </p:cNvSpPr>
            <p:nvPr/>
          </p:nvSpPr>
          <p:spPr>
            <a:xfrm rot="16200000">
              <a:off x="8907872" y="-9876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lowchart: Preparation 11">
              <a:extLst>
                <a:ext uri="{FF2B5EF4-FFF2-40B4-BE49-F238E27FC236}">
                  <a16:creationId xmlns:a16="http://schemas.microsoft.com/office/drawing/2014/main" id="{DE6E827A-08DB-B007-8332-9D0E9E5BE203}"/>
                </a:ext>
              </a:extLst>
            </p:cNvPr>
            <p:cNvSpPr>
              <a:spLocks noGrp="1" noRot="1" noMove="1" noResize="1" noEditPoints="1" noAdjustHandles="1" noChangeArrowheads="1" noChangeShapeType="1"/>
            </p:cNvSpPr>
            <p:nvPr/>
          </p:nvSpPr>
          <p:spPr>
            <a:xfrm rot="16200000">
              <a:off x="8902178" y="323815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Preparation 12">
              <a:extLst>
                <a:ext uri="{FF2B5EF4-FFF2-40B4-BE49-F238E27FC236}">
                  <a16:creationId xmlns:a16="http://schemas.microsoft.com/office/drawing/2014/main" id="{C11371CA-A19C-8930-B7A5-A3C47F223C22}"/>
                </a:ext>
              </a:extLst>
            </p:cNvPr>
            <p:cNvSpPr>
              <a:spLocks noGrp="1" noRot="1" noMove="1" noResize="1" noEditPoints="1" noAdjustHandles="1" noChangeArrowheads="1" noChangeShapeType="1"/>
            </p:cNvSpPr>
            <p:nvPr/>
          </p:nvSpPr>
          <p:spPr>
            <a:xfrm rot="16200000">
              <a:off x="6180714" y="489826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Preparation 13">
              <a:extLst>
                <a:ext uri="{FF2B5EF4-FFF2-40B4-BE49-F238E27FC236}">
                  <a16:creationId xmlns:a16="http://schemas.microsoft.com/office/drawing/2014/main" id="{E031118E-3528-DBD1-F47B-CD7D160F7D35}"/>
                </a:ext>
              </a:extLst>
            </p:cNvPr>
            <p:cNvSpPr>
              <a:spLocks noGrp="1" noRot="1" noMove="1" noResize="1" noEditPoints="1" noAdjustHandles="1" noChangeArrowheads="1" noChangeShapeType="1"/>
            </p:cNvSpPr>
            <p:nvPr/>
          </p:nvSpPr>
          <p:spPr>
            <a:xfrm rot="5400000">
              <a:off x="7984551" y="491084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Preparation 14">
              <a:extLst>
                <a:ext uri="{FF2B5EF4-FFF2-40B4-BE49-F238E27FC236}">
                  <a16:creationId xmlns:a16="http://schemas.microsoft.com/office/drawing/2014/main" id="{F3C3F0AA-F5D0-7CC2-DF64-942B5FF0DD8C}"/>
                </a:ext>
              </a:extLst>
            </p:cNvPr>
            <p:cNvSpPr>
              <a:spLocks noGrp="1" noRot="1" noMove="1" noResize="1" noEditPoints="1" noAdjustHandles="1" noChangeArrowheads="1" noChangeShapeType="1"/>
            </p:cNvSpPr>
            <p:nvPr/>
          </p:nvSpPr>
          <p:spPr>
            <a:xfrm rot="16200000">
              <a:off x="782126" y="4883402"/>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lowchart: Preparation 15">
              <a:extLst>
                <a:ext uri="{FF2B5EF4-FFF2-40B4-BE49-F238E27FC236}">
                  <a16:creationId xmlns:a16="http://schemas.microsoft.com/office/drawing/2014/main" id="{659F9B9C-4E16-17A4-FFE1-086504987CBF}"/>
                </a:ext>
              </a:extLst>
            </p:cNvPr>
            <p:cNvSpPr>
              <a:spLocks noGrp="1" noRot="1" noMove="1" noResize="1" noEditPoints="1" noAdjustHandles="1" noChangeArrowheads="1" noChangeShapeType="1"/>
            </p:cNvSpPr>
            <p:nvPr/>
          </p:nvSpPr>
          <p:spPr>
            <a:xfrm rot="5400000">
              <a:off x="1691884" y="321143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eparation 16">
              <a:extLst>
                <a:ext uri="{FF2B5EF4-FFF2-40B4-BE49-F238E27FC236}">
                  <a16:creationId xmlns:a16="http://schemas.microsoft.com/office/drawing/2014/main" id="{FE92AD91-AC45-A774-111B-E73F2D790223}"/>
                </a:ext>
              </a:extLst>
            </p:cNvPr>
            <p:cNvSpPr>
              <a:spLocks noGrp="1" noRot="1" noMove="1" noResize="1" noEditPoints="1" noAdjustHandles="1" noChangeArrowheads="1" noChangeShapeType="1"/>
            </p:cNvSpPr>
            <p:nvPr/>
          </p:nvSpPr>
          <p:spPr>
            <a:xfrm rot="5400000">
              <a:off x="803711" y="152897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lowchart: Preparation 17">
              <a:extLst>
                <a:ext uri="{FF2B5EF4-FFF2-40B4-BE49-F238E27FC236}">
                  <a16:creationId xmlns:a16="http://schemas.microsoft.com/office/drawing/2014/main" id="{1C2E4663-7CAD-CD3F-9543-CA0DF461B53E}"/>
                </a:ext>
              </a:extLst>
            </p:cNvPr>
            <p:cNvSpPr>
              <a:spLocks noGrp="1" noRot="1" noMove="1" noResize="1" noEditPoints="1" noAdjustHandles="1" noChangeArrowheads="1" noChangeShapeType="1"/>
            </p:cNvSpPr>
            <p:nvPr/>
          </p:nvSpPr>
          <p:spPr>
            <a:xfrm rot="16200000">
              <a:off x="2610474" y="153466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Preparation 18">
              <a:extLst>
                <a:ext uri="{FF2B5EF4-FFF2-40B4-BE49-F238E27FC236}">
                  <a16:creationId xmlns:a16="http://schemas.microsoft.com/office/drawing/2014/main" id="{6AEA24CF-5B60-271D-D7B9-AC86FBBCA7A8}"/>
                </a:ext>
              </a:extLst>
            </p:cNvPr>
            <p:cNvSpPr>
              <a:spLocks noGrp="1" noRot="1" noMove="1" noResize="1" noEditPoints="1" noAdjustHandles="1" noChangeArrowheads="1" noChangeShapeType="1"/>
            </p:cNvSpPr>
            <p:nvPr/>
          </p:nvSpPr>
          <p:spPr>
            <a:xfrm rot="16200000">
              <a:off x="2579555" y="4883402"/>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lowchart: Preparation 19">
              <a:extLst>
                <a:ext uri="{FF2B5EF4-FFF2-40B4-BE49-F238E27FC236}">
                  <a16:creationId xmlns:a16="http://schemas.microsoft.com/office/drawing/2014/main" id="{566DEE95-A505-04E2-5D59-3AD51895D67F}"/>
                </a:ext>
              </a:extLst>
            </p:cNvPr>
            <p:cNvSpPr>
              <a:spLocks noGrp="1" noRot="1" noMove="1" noResize="1" noEditPoints="1" noAdjustHandles="1" noChangeArrowheads="1" noChangeShapeType="1"/>
            </p:cNvSpPr>
            <p:nvPr/>
          </p:nvSpPr>
          <p:spPr>
            <a:xfrm rot="16200000">
              <a:off x="4412023" y="154836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lowchart: Preparation 20">
              <a:extLst>
                <a:ext uri="{FF2B5EF4-FFF2-40B4-BE49-F238E27FC236}">
                  <a16:creationId xmlns:a16="http://schemas.microsoft.com/office/drawing/2014/main" id="{39E9338A-B05E-24AB-A75C-76D0FF6B752D}"/>
                </a:ext>
              </a:extLst>
            </p:cNvPr>
            <p:cNvSpPr>
              <a:spLocks noGrp="1" noRot="1" noMove="1" noResize="1" noEditPoints="1" noAdjustHandles="1" noChangeArrowheads="1" noChangeShapeType="1"/>
            </p:cNvSpPr>
            <p:nvPr/>
          </p:nvSpPr>
          <p:spPr>
            <a:xfrm rot="16200000">
              <a:off x="3494390" y="3219053"/>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lowchart: Preparation 21">
              <a:extLst>
                <a:ext uri="{FF2B5EF4-FFF2-40B4-BE49-F238E27FC236}">
                  <a16:creationId xmlns:a16="http://schemas.microsoft.com/office/drawing/2014/main" id="{CEBCB21C-C7F6-934A-38F8-089DF852AD77}"/>
                </a:ext>
              </a:extLst>
            </p:cNvPr>
            <p:cNvSpPr>
              <a:spLocks noGrp="1" noRot="1" noMove="1" noResize="1" noEditPoints="1" noAdjustHandles="1" noChangeArrowheads="1" noChangeShapeType="1"/>
            </p:cNvSpPr>
            <p:nvPr/>
          </p:nvSpPr>
          <p:spPr>
            <a:xfrm rot="5400000">
              <a:off x="6212248" y="154836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lowchart: Preparation 22">
              <a:extLst>
                <a:ext uri="{FF2B5EF4-FFF2-40B4-BE49-F238E27FC236}">
                  <a16:creationId xmlns:a16="http://schemas.microsoft.com/office/drawing/2014/main" id="{A798CA96-C607-885A-E289-BEB9E285CD33}"/>
                </a:ext>
              </a:extLst>
            </p:cNvPr>
            <p:cNvSpPr>
              <a:spLocks noGrp="1" noRot="1" noMove="1" noResize="1" noEditPoints="1" noAdjustHandles="1" noChangeArrowheads="1" noChangeShapeType="1"/>
            </p:cNvSpPr>
            <p:nvPr/>
          </p:nvSpPr>
          <p:spPr>
            <a:xfrm rot="5400000">
              <a:off x="7094590" y="32341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lowchart: Preparation 23">
              <a:extLst>
                <a:ext uri="{FF2B5EF4-FFF2-40B4-BE49-F238E27FC236}">
                  <a16:creationId xmlns:a16="http://schemas.microsoft.com/office/drawing/2014/main" id="{CF8C8285-4ECA-9468-CA90-76184347064D}"/>
                </a:ext>
              </a:extLst>
            </p:cNvPr>
            <p:cNvSpPr>
              <a:spLocks noGrp="1" noRot="1" noMove="1" noResize="1" noEditPoints="1" noAdjustHandles="1" noChangeArrowheads="1" noChangeShapeType="1"/>
            </p:cNvSpPr>
            <p:nvPr/>
          </p:nvSpPr>
          <p:spPr>
            <a:xfrm rot="5400000">
              <a:off x="8015039" y="1561141"/>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Preparation 24">
              <a:extLst>
                <a:ext uri="{FF2B5EF4-FFF2-40B4-BE49-F238E27FC236}">
                  <a16:creationId xmlns:a16="http://schemas.microsoft.com/office/drawing/2014/main" id="{563A3819-5D8F-D01A-04D9-EEEAC72A8A22}"/>
                </a:ext>
              </a:extLst>
            </p:cNvPr>
            <p:cNvSpPr>
              <a:spLocks noGrp="1" noRot="1" noMove="1" noResize="1" noEditPoints="1" noAdjustHandles="1" noChangeArrowheads="1" noChangeShapeType="1"/>
            </p:cNvSpPr>
            <p:nvPr/>
          </p:nvSpPr>
          <p:spPr>
            <a:xfrm rot="16200000">
              <a:off x="5290752" y="321429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lowchart: Preparation 25">
              <a:extLst>
                <a:ext uri="{FF2B5EF4-FFF2-40B4-BE49-F238E27FC236}">
                  <a16:creationId xmlns:a16="http://schemas.microsoft.com/office/drawing/2014/main" id="{A26672F8-0ACD-6978-9BEC-2013E4E2C842}"/>
                </a:ext>
              </a:extLst>
            </p:cNvPr>
            <p:cNvSpPr>
              <a:spLocks noGrp="1" noRot="1" noMove="1" noResize="1" noEditPoints="1" noAdjustHandles="1" noChangeArrowheads="1" noChangeShapeType="1"/>
            </p:cNvSpPr>
            <p:nvPr/>
          </p:nvSpPr>
          <p:spPr>
            <a:xfrm rot="16200000">
              <a:off x="4376985" y="488816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58D56F9D-BBBF-7546-058E-5DAA3E23D712}"/>
                </a:ext>
              </a:extLst>
            </p:cNvPr>
            <p:cNvSpPr txBox="1">
              <a:spLocks noGrp="1" noRot="1" noMove="1" noResize="1" noEditPoints="1" noAdjustHandles="1" noChangeArrowheads="1" noChangeShapeType="1"/>
            </p:cNvSpPr>
            <p:nvPr/>
          </p:nvSpPr>
          <p:spPr>
            <a:xfrm rot="16200000">
              <a:off x="875232" y="6098927"/>
              <a:ext cx="336952" cy="253916"/>
            </a:xfrm>
            <a:prstGeom prst="rect">
              <a:avLst/>
            </a:prstGeom>
            <a:noFill/>
          </p:spPr>
          <p:txBody>
            <a:bodyPr wrap="none" rtlCol="0">
              <a:spAutoFit/>
            </a:bodyPr>
            <a:lstStyle/>
            <a:p>
              <a:r>
                <a:rPr lang="en-US" sz="1050" dirty="0"/>
                <a:t>A1</a:t>
              </a:r>
            </a:p>
          </p:txBody>
        </p:sp>
        <p:sp>
          <p:nvSpPr>
            <p:cNvPr id="28" name="TextBox 27">
              <a:extLst>
                <a:ext uri="{FF2B5EF4-FFF2-40B4-BE49-F238E27FC236}">
                  <a16:creationId xmlns:a16="http://schemas.microsoft.com/office/drawing/2014/main" id="{1C056F46-D51B-42B7-42EE-F6462EBA3A5B}"/>
                </a:ext>
              </a:extLst>
            </p:cNvPr>
            <p:cNvSpPr txBox="1">
              <a:spLocks noGrp="1" noRot="1" noMove="1" noResize="1" noEditPoints="1" noAdjustHandles="1" noChangeArrowheads="1" noChangeShapeType="1"/>
            </p:cNvSpPr>
            <p:nvPr/>
          </p:nvSpPr>
          <p:spPr>
            <a:xfrm rot="16200000">
              <a:off x="2681854" y="6098927"/>
              <a:ext cx="336952" cy="253916"/>
            </a:xfrm>
            <a:prstGeom prst="rect">
              <a:avLst/>
            </a:prstGeom>
            <a:noFill/>
          </p:spPr>
          <p:txBody>
            <a:bodyPr wrap="none" rtlCol="0">
              <a:spAutoFit/>
            </a:bodyPr>
            <a:lstStyle/>
            <a:p>
              <a:r>
                <a:rPr lang="en-US" sz="1050" dirty="0"/>
                <a:t>A2</a:t>
              </a:r>
            </a:p>
          </p:txBody>
        </p:sp>
        <p:sp>
          <p:nvSpPr>
            <p:cNvPr id="29" name="TextBox 28">
              <a:extLst>
                <a:ext uri="{FF2B5EF4-FFF2-40B4-BE49-F238E27FC236}">
                  <a16:creationId xmlns:a16="http://schemas.microsoft.com/office/drawing/2014/main" id="{DEF37E0D-2763-F6D2-1175-DDA2394ED4CB}"/>
                </a:ext>
              </a:extLst>
            </p:cNvPr>
            <p:cNvSpPr txBox="1">
              <a:spLocks noGrp="1" noRot="1" noMove="1" noResize="1" noEditPoints="1" noAdjustHandles="1" noChangeArrowheads="1" noChangeShapeType="1"/>
            </p:cNvSpPr>
            <p:nvPr/>
          </p:nvSpPr>
          <p:spPr>
            <a:xfrm rot="16200000">
              <a:off x="4492630" y="6110662"/>
              <a:ext cx="336952" cy="253916"/>
            </a:xfrm>
            <a:prstGeom prst="rect">
              <a:avLst/>
            </a:prstGeom>
            <a:noFill/>
          </p:spPr>
          <p:txBody>
            <a:bodyPr wrap="none" rtlCol="0">
              <a:spAutoFit/>
            </a:bodyPr>
            <a:lstStyle/>
            <a:p>
              <a:r>
                <a:rPr lang="en-US" sz="1050" dirty="0"/>
                <a:t>A3</a:t>
              </a:r>
            </a:p>
          </p:txBody>
        </p:sp>
        <p:sp>
          <p:nvSpPr>
            <p:cNvPr id="30" name="TextBox 29">
              <a:extLst>
                <a:ext uri="{FF2B5EF4-FFF2-40B4-BE49-F238E27FC236}">
                  <a16:creationId xmlns:a16="http://schemas.microsoft.com/office/drawing/2014/main" id="{87ABFD77-3E1A-A442-CBB9-EB7D0282082B}"/>
                </a:ext>
              </a:extLst>
            </p:cNvPr>
            <p:cNvSpPr txBox="1">
              <a:spLocks noGrp="1" noRot="1" noMove="1" noResize="1" noEditPoints="1" noAdjustHandles="1" noChangeArrowheads="1" noChangeShapeType="1"/>
            </p:cNvSpPr>
            <p:nvPr/>
          </p:nvSpPr>
          <p:spPr>
            <a:xfrm rot="16200000">
              <a:off x="6263688" y="6126146"/>
              <a:ext cx="336952" cy="253916"/>
            </a:xfrm>
            <a:prstGeom prst="rect">
              <a:avLst/>
            </a:prstGeom>
            <a:noFill/>
          </p:spPr>
          <p:txBody>
            <a:bodyPr wrap="none" rtlCol="0">
              <a:spAutoFit/>
            </a:bodyPr>
            <a:lstStyle/>
            <a:p>
              <a:r>
                <a:rPr lang="en-US" sz="1050" dirty="0"/>
                <a:t>A4</a:t>
              </a:r>
            </a:p>
          </p:txBody>
        </p:sp>
        <p:sp>
          <p:nvSpPr>
            <p:cNvPr id="31" name="TextBox 30">
              <a:extLst>
                <a:ext uri="{FF2B5EF4-FFF2-40B4-BE49-F238E27FC236}">
                  <a16:creationId xmlns:a16="http://schemas.microsoft.com/office/drawing/2014/main" id="{8C272730-8207-156C-9784-B4B5B0CF42B8}"/>
                </a:ext>
              </a:extLst>
            </p:cNvPr>
            <p:cNvSpPr txBox="1">
              <a:spLocks noGrp="1" noRot="1" noMove="1" noResize="1" noEditPoints="1" noAdjustHandles="1" noChangeArrowheads="1" noChangeShapeType="1"/>
            </p:cNvSpPr>
            <p:nvPr/>
          </p:nvSpPr>
          <p:spPr>
            <a:xfrm rot="16200000">
              <a:off x="8071346" y="6110662"/>
              <a:ext cx="336952" cy="253916"/>
            </a:xfrm>
            <a:prstGeom prst="rect">
              <a:avLst/>
            </a:prstGeom>
            <a:noFill/>
          </p:spPr>
          <p:txBody>
            <a:bodyPr wrap="none" rtlCol="0">
              <a:spAutoFit/>
            </a:bodyPr>
            <a:lstStyle/>
            <a:p>
              <a:r>
                <a:rPr lang="en-US" sz="1050" dirty="0"/>
                <a:t>A5</a:t>
              </a:r>
            </a:p>
          </p:txBody>
        </p:sp>
        <p:sp>
          <p:nvSpPr>
            <p:cNvPr id="32" name="TextBox 31">
              <a:extLst>
                <a:ext uri="{FF2B5EF4-FFF2-40B4-BE49-F238E27FC236}">
                  <a16:creationId xmlns:a16="http://schemas.microsoft.com/office/drawing/2014/main" id="{50B54689-60AE-3A3C-46CE-DA064C8A0D29}"/>
                </a:ext>
              </a:extLst>
            </p:cNvPr>
            <p:cNvSpPr txBox="1">
              <a:spLocks noGrp="1" noRot="1" noMove="1" noResize="1" noEditPoints="1" noAdjustHandles="1" noChangeArrowheads="1" noChangeShapeType="1"/>
            </p:cNvSpPr>
            <p:nvPr/>
          </p:nvSpPr>
          <p:spPr>
            <a:xfrm rot="16200000">
              <a:off x="1805731" y="4428206"/>
              <a:ext cx="332142" cy="253916"/>
            </a:xfrm>
            <a:prstGeom prst="rect">
              <a:avLst/>
            </a:prstGeom>
            <a:noFill/>
          </p:spPr>
          <p:txBody>
            <a:bodyPr wrap="none" rtlCol="0">
              <a:spAutoFit/>
            </a:bodyPr>
            <a:lstStyle/>
            <a:p>
              <a:r>
                <a:rPr lang="en-US" sz="1050" dirty="0"/>
                <a:t>B1</a:t>
              </a:r>
            </a:p>
          </p:txBody>
        </p:sp>
        <p:sp>
          <p:nvSpPr>
            <p:cNvPr id="33" name="TextBox 32">
              <a:extLst>
                <a:ext uri="{FF2B5EF4-FFF2-40B4-BE49-F238E27FC236}">
                  <a16:creationId xmlns:a16="http://schemas.microsoft.com/office/drawing/2014/main" id="{D2F6F967-D15A-2900-9AA4-D4198E383FEC}"/>
                </a:ext>
              </a:extLst>
            </p:cNvPr>
            <p:cNvSpPr txBox="1">
              <a:spLocks noGrp="1" noRot="1" noMove="1" noResize="1" noEditPoints="1" noAdjustHandles="1" noChangeArrowheads="1" noChangeShapeType="1"/>
            </p:cNvSpPr>
            <p:nvPr/>
          </p:nvSpPr>
          <p:spPr>
            <a:xfrm rot="16200000">
              <a:off x="3597520" y="4428206"/>
              <a:ext cx="332142" cy="253916"/>
            </a:xfrm>
            <a:prstGeom prst="rect">
              <a:avLst/>
            </a:prstGeom>
            <a:noFill/>
          </p:spPr>
          <p:txBody>
            <a:bodyPr wrap="none" rtlCol="0">
              <a:spAutoFit/>
            </a:bodyPr>
            <a:lstStyle/>
            <a:p>
              <a:r>
                <a:rPr lang="en-US" sz="1050" dirty="0"/>
                <a:t>B2</a:t>
              </a:r>
            </a:p>
          </p:txBody>
        </p:sp>
        <p:sp>
          <p:nvSpPr>
            <p:cNvPr id="34" name="TextBox 33">
              <a:extLst>
                <a:ext uri="{FF2B5EF4-FFF2-40B4-BE49-F238E27FC236}">
                  <a16:creationId xmlns:a16="http://schemas.microsoft.com/office/drawing/2014/main" id="{AAF4B1D9-2EA7-3615-E525-E4CE2600224E}"/>
                </a:ext>
              </a:extLst>
            </p:cNvPr>
            <p:cNvSpPr txBox="1">
              <a:spLocks noGrp="1" noRot="1" noMove="1" noResize="1" noEditPoints="1" noAdjustHandles="1" noChangeArrowheads="1" noChangeShapeType="1"/>
            </p:cNvSpPr>
            <p:nvPr/>
          </p:nvSpPr>
          <p:spPr>
            <a:xfrm rot="16200000">
              <a:off x="5368745" y="4402247"/>
              <a:ext cx="332142" cy="253916"/>
            </a:xfrm>
            <a:prstGeom prst="rect">
              <a:avLst/>
            </a:prstGeom>
            <a:noFill/>
          </p:spPr>
          <p:txBody>
            <a:bodyPr wrap="none" rtlCol="0">
              <a:spAutoFit/>
            </a:bodyPr>
            <a:lstStyle/>
            <a:p>
              <a:r>
                <a:rPr lang="en-US" sz="1050" dirty="0"/>
                <a:t>B3</a:t>
              </a:r>
            </a:p>
          </p:txBody>
        </p:sp>
        <p:sp>
          <p:nvSpPr>
            <p:cNvPr id="35" name="TextBox 34">
              <a:extLst>
                <a:ext uri="{FF2B5EF4-FFF2-40B4-BE49-F238E27FC236}">
                  <a16:creationId xmlns:a16="http://schemas.microsoft.com/office/drawing/2014/main" id="{451259C1-51D8-6CF7-C5C7-97779862C809}"/>
                </a:ext>
              </a:extLst>
            </p:cNvPr>
            <p:cNvSpPr txBox="1">
              <a:spLocks noGrp="1" noRot="1" noMove="1" noResize="1" noEditPoints="1" noAdjustHandles="1" noChangeArrowheads="1" noChangeShapeType="1"/>
            </p:cNvSpPr>
            <p:nvPr/>
          </p:nvSpPr>
          <p:spPr>
            <a:xfrm rot="16200000">
              <a:off x="7206237" y="4428206"/>
              <a:ext cx="332142" cy="253916"/>
            </a:xfrm>
            <a:prstGeom prst="rect">
              <a:avLst/>
            </a:prstGeom>
            <a:noFill/>
          </p:spPr>
          <p:txBody>
            <a:bodyPr wrap="none" rtlCol="0">
              <a:spAutoFit/>
            </a:bodyPr>
            <a:lstStyle/>
            <a:p>
              <a:r>
                <a:rPr lang="en-US" sz="1050" dirty="0"/>
                <a:t>B4</a:t>
              </a:r>
            </a:p>
          </p:txBody>
        </p:sp>
        <p:sp>
          <p:nvSpPr>
            <p:cNvPr id="36" name="TextBox 35">
              <a:extLst>
                <a:ext uri="{FF2B5EF4-FFF2-40B4-BE49-F238E27FC236}">
                  <a16:creationId xmlns:a16="http://schemas.microsoft.com/office/drawing/2014/main" id="{22DF9D70-97A1-8558-77DE-352DA3AF42D8}"/>
                </a:ext>
              </a:extLst>
            </p:cNvPr>
            <p:cNvSpPr txBox="1">
              <a:spLocks noGrp="1" noRot="1" noMove="1" noResize="1" noEditPoints="1" noAdjustHandles="1" noChangeArrowheads="1" noChangeShapeType="1"/>
            </p:cNvSpPr>
            <p:nvPr/>
          </p:nvSpPr>
          <p:spPr>
            <a:xfrm rot="16200000">
              <a:off x="9000334" y="4479067"/>
              <a:ext cx="332142" cy="253916"/>
            </a:xfrm>
            <a:prstGeom prst="rect">
              <a:avLst/>
            </a:prstGeom>
            <a:noFill/>
          </p:spPr>
          <p:txBody>
            <a:bodyPr wrap="none" rtlCol="0">
              <a:spAutoFit/>
            </a:bodyPr>
            <a:lstStyle/>
            <a:p>
              <a:r>
                <a:rPr lang="en-US" sz="1050" dirty="0"/>
                <a:t>B5</a:t>
              </a:r>
            </a:p>
          </p:txBody>
        </p:sp>
        <p:sp>
          <p:nvSpPr>
            <p:cNvPr id="37" name="TextBox 36">
              <a:extLst>
                <a:ext uri="{FF2B5EF4-FFF2-40B4-BE49-F238E27FC236}">
                  <a16:creationId xmlns:a16="http://schemas.microsoft.com/office/drawing/2014/main" id="{1CE43289-B4B6-7C03-93ED-4C0D0F52270A}"/>
                </a:ext>
              </a:extLst>
            </p:cNvPr>
            <p:cNvSpPr txBox="1">
              <a:spLocks noGrp="1" noRot="1" noMove="1" noResize="1" noEditPoints="1" noAdjustHandles="1" noChangeArrowheads="1" noChangeShapeType="1"/>
            </p:cNvSpPr>
            <p:nvPr/>
          </p:nvSpPr>
          <p:spPr>
            <a:xfrm rot="16200000">
              <a:off x="891423" y="2763080"/>
              <a:ext cx="335348" cy="253916"/>
            </a:xfrm>
            <a:prstGeom prst="rect">
              <a:avLst/>
            </a:prstGeom>
            <a:noFill/>
          </p:spPr>
          <p:txBody>
            <a:bodyPr wrap="none" rtlCol="0">
              <a:spAutoFit/>
            </a:bodyPr>
            <a:lstStyle/>
            <a:p>
              <a:r>
                <a:rPr lang="en-US" sz="1050" dirty="0"/>
                <a:t>C1</a:t>
              </a:r>
            </a:p>
          </p:txBody>
        </p:sp>
        <p:sp>
          <p:nvSpPr>
            <p:cNvPr id="38" name="TextBox 37">
              <a:extLst>
                <a:ext uri="{FF2B5EF4-FFF2-40B4-BE49-F238E27FC236}">
                  <a16:creationId xmlns:a16="http://schemas.microsoft.com/office/drawing/2014/main" id="{3EC335BD-BDFF-6095-7DF7-D9D7BB9E1A41}"/>
                </a:ext>
              </a:extLst>
            </p:cNvPr>
            <p:cNvSpPr txBox="1">
              <a:spLocks noGrp="1" noRot="1" noMove="1" noResize="1" noEditPoints="1" noAdjustHandles="1" noChangeArrowheads="1" noChangeShapeType="1"/>
            </p:cNvSpPr>
            <p:nvPr/>
          </p:nvSpPr>
          <p:spPr>
            <a:xfrm rot="16200000">
              <a:off x="3602675" y="1067501"/>
              <a:ext cx="340158" cy="253916"/>
            </a:xfrm>
            <a:prstGeom prst="rect">
              <a:avLst/>
            </a:prstGeom>
            <a:noFill/>
          </p:spPr>
          <p:txBody>
            <a:bodyPr wrap="none" rtlCol="0">
              <a:spAutoFit/>
            </a:bodyPr>
            <a:lstStyle/>
            <a:p>
              <a:r>
                <a:rPr lang="en-US" sz="1050" dirty="0"/>
                <a:t>D2</a:t>
              </a:r>
            </a:p>
          </p:txBody>
        </p:sp>
        <p:sp>
          <p:nvSpPr>
            <p:cNvPr id="39" name="TextBox 38">
              <a:extLst>
                <a:ext uri="{FF2B5EF4-FFF2-40B4-BE49-F238E27FC236}">
                  <a16:creationId xmlns:a16="http://schemas.microsoft.com/office/drawing/2014/main" id="{8D59F4A6-1A4F-7B97-C2F3-09477E123DF2}"/>
                </a:ext>
              </a:extLst>
            </p:cNvPr>
            <p:cNvSpPr txBox="1">
              <a:spLocks noGrp="1" noRot="1" noMove="1" noResize="1" noEditPoints="1" noAdjustHandles="1" noChangeArrowheads="1" noChangeShapeType="1"/>
            </p:cNvSpPr>
            <p:nvPr/>
          </p:nvSpPr>
          <p:spPr>
            <a:xfrm rot="16200000">
              <a:off x="1812525" y="1054727"/>
              <a:ext cx="340158" cy="253916"/>
            </a:xfrm>
            <a:prstGeom prst="rect">
              <a:avLst/>
            </a:prstGeom>
            <a:noFill/>
          </p:spPr>
          <p:txBody>
            <a:bodyPr wrap="none" rtlCol="0">
              <a:spAutoFit/>
            </a:bodyPr>
            <a:lstStyle/>
            <a:p>
              <a:r>
                <a:rPr lang="en-US" sz="1050" dirty="0"/>
                <a:t>D1</a:t>
              </a:r>
            </a:p>
          </p:txBody>
        </p:sp>
        <p:sp>
          <p:nvSpPr>
            <p:cNvPr id="40" name="TextBox 39">
              <a:extLst>
                <a:ext uri="{FF2B5EF4-FFF2-40B4-BE49-F238E27FC236}">
                  <a16:creationId xmlns:a16="http://schemas.microsoft.com/office/drawing/2014/main" id="{F42FE110-2B3C-4ADC-FFB0-AE1A3992D037}"/>
                </a:ext>
              </a:extLst>
            </p:cNvPr>
            <p:cNvSpPr txBox="1">
              <a:spLocks noGrp="1" noRot="1" noMove="1" noResize="1" noEditPoints="1" noAdjustHandles="1" noChangeArrowheads="1" noChangeShapeType="1"/>
            </p:cNvSpPr>
            <p:nvPr/>
          </p:nvSpPr>
          <p:spPr>
            <a:xfrm rot="16200000">
              <a:off x="6302061" y="2763795"/>
              <a:ext cx="335348" cy="253916"/>
            </a:xfrm>
            <a:prstGeom prst="rect">
              <a:avLst/>
            </a:prstGeom>
            <a:noFill/>
          </p:spPr>
          <p:txBody>
            <a:bodyPr wrap="none" rtlCol="0">
              <a:spAutoFit/>
            </a:bodyPr>
            <a:lstStyle/>
            <a:p>
              <a:r>
                <a:rPr lang="en-US" sz="1050" dirty="0"/>
                <a:t>C4</a:t>
              </a:r>
            </a:p>
          </p:txBody>
        </p:sp>
        <p:sp>
          <p:nvSpPr>
            <p:cNvPr id="41" name="TextBox 40">
              <a:extLst>
                <a:ext uri="{FF2B5EF4-FFF2-40B4-BE49-F238E27FC236}">
                  <a16:creationId xmlns:a16="http://schemas.microsoft.com/office/drawing/2014/main" id="{538FB136-3916-C081-F4EF-9D2FF6151D87}"/>
                </a:ext>
              </a:extLst>
            </p:cNvPr>
            <p:cNvSpPr txBox="1">
              <a:spLocks noGrp="1" noRot="1" noMove="1" noResize="1" noEditPoints="1" noAdjustHandles="1" noChangeArrowheads="1" noChangeShapeType="1"/>
            </p:cNvSpPr>
            <p:nvPr/>
          </p:nvSpPr>
          <p:spPr>
            <a:xfrm rot="16200000">
              <a:off x="8127181" y="2768261"/>
              <a:ext cx="335348" cy="253916"/>
            </a:xfrm>
            <a:prstGeom prst="rect">
              <a:avLst/>
            </a:prstGeom>
            <a:noFill/>
          </p:spPr>
          <p:txBody>
            <a:bodyPr wrap="none" rtlCol="0">
              <a:spAutoFit/>
            </a:bodyPr>
            <a:lstStyle/>
            <a:p>
              <a:r>
                <a:rPr lang="en-US" sz="1050" dirty="0"/>
                <a:t>C5</a:t>
              </a:r>
            </a:p>
          </p:txBody>
        </p:sp>
        <p:sp>
          <p:nvSpPr>
            <p:cNvPr id="42" name="TextBox 41">
              <a:extLst>
                <a:ext uri="{FF2B5EF4-FFF2-40B4-BE49-F238E27FC236}">
                  <a16:creationId xmlns:a16="http://schemas.microsoft.com/office/drawing/2014/main" id="{580A0347-EE33-6C58-5A94-E48411494840}"/>
                </a:ext>
              </a:extLst>
            </p:cNvPr>
            <p:cNvSpPr txBox="1">
              <a:spLocks noGrp="1" noRot="1" noMove="1" noResize="1" noEditPoints="1" noAdjustHandles="1" noChangeArrowheads="1" noChangeShapeType="1"/>
            </p:cNvSpPr>
            <p:nvPr/>
          </p:nvSpPr>
          <p:spPr>
            <a:xfrm rot="16200000">
              <a:off x="4528022" y="2758385"/>
              <a:ext cx="336952" cy="253916"/>
            </a:xfrm>
            <a:prstGeom prst="rect">
              <a:avLst/>
            </a:prstGeom>
            <a:noFill/>
          </p:spPr>
          <p:txBody>
            <a:bodyPr wrap="square" rtlCol="0">
              <a:spAutoFit/>
            </a:bodyPr>
            <a:lstStyle/>
            <a:p>
              <a:r>
                <a:rPr lang="en-US" sz="1050" dirty="0"/>
                <a:t>C3</a:t>
              </a:r>
            </a:p>
          </p:txBody>
        </p:sp>
        <p:sp>
          <p:nvSpPr>
            <p:cNvPr id="43" name="TextBox 42">
              <a:extLst>
                <a:ext uri="{FF2B5EF4-FFF2-40B4-BE49-F238E27FC236}">
                  <a16:creationId xmlns:a16="http://schemas.microsoft.com/office/drawing/2014/main" id="{03A618F4-6FAE-EA28-3A86-E59859B9E812}"/>
                </a:ext>
              </a:extLst>
            </p:cNvPr>
            <p:cNvSpPr txBox="1">
              <a:spLocks noGrp="1" noRot="1" noMove="1" noResize="1" noEditPoints="1" noAdjustHandles="1" noChangeArrowheads="1" noChangeShapeType="1"/>
            </p:cNvSpPr>
            <p:nvPr/>
          </p:nvSpPr>
          <p:spPr>
            <a:xfrm rot="16200000">
              <a:off x="2707166" y="2775686"/>
              <a:ext cx="335348" cy="253916"/>
            </a:xfrm>
            <a:prstGeom prst="rect">
              <a:avLst/>
            </a:prstGeom>
            <a:noFill/>
          </p:spPr>
          <p:txBody>
            <a:bodyPr wrap="none" rtlCol="0">
              <a:spAutoFit/>
            </a:bodyPr>
            <a:lstStyle/>
            <a:p>
              <a:r>
                <a:rPr lang="en-US" sz="1050" dirty="0"/>
                <a:t>C2</a:t>
              </a:r>
            </a:p>
          </p:txBody>
        </p:sp>
        <p:sp>
          <p:nvSpPr>
            <p:cNvPr id="44" name="TextBox 43">
              <a:extLst>
                <a:ext uri="{FF2B5EF4-FFF2-40B4-BE49-F238E27FC236}">
                  <a16:creationId xmlns:a16="http://schemas.microsoft.com/office/drawing/2014/main" id="{C709A864-84BA-275F-3758-46F433637834}"/>
                </a:ext>
              </a:extLst>
            </p:cNvPr>
            <p:cNvSpPr txBox="1">
              <a:spLocks noGrp="1" noRot="1" noMove="1" noResize="1" noEditPoints="1" noAdjustHandles="1" noChangeArrowheads="1" noChangeShapeType="1"/>
            </p:cNvSpPr>
            <p:nvPr/>
          </p:nvSpPr>
          <p:spPr>
            <a:xfrm rot="16200000">
              <a:off x="5469596" y="1111802"/>
              <a:ext cx="336952" cy="253916"/>
            </a:xfrm>
            <a:prstGeom prst="rect">
              <a:avLst/>
            </a:prstGeom>
            <a:noFill/>
          </p:spPr>
          <p:txBody>
            <a:bodyPr wrap="square" rtlCol="0">
              <a:spAutoFit/>
            </a:bodyPr>
            <a:lstStyle/>
            <a:p>
              <a:r>
                <a:rPr lang="en-US" sz="1050" dirty="0"/>
                <a:t>D3</a:t>
              </a:r>
            </a:p>
          </p:txBody>
        </p:sp>
        <p:sp>
          <p:nvSpPr>
            <p:cNvPr id="45" name="TextBox 44">
              <a:extLst>
                <a:ext uri="{FF2B5EF4-FFF2-40B4-BE49-F238E27FC236}">
                  <a16:creationId xmlns:a16="http://schemas.microsoft.com/office/drawing/2014/main" id="{031BC698-408B-A6D6-8BF3-BCBB02761622}"/>
                </a:ext>
              </a:extLst>
            </p:cNvPr>
            <p:cNvSpPr txBox="1">
              <a:spLocks noGrp="1" noRot="1" noMove="1" noResize="1" noEditPoints="1" noAdjustHandles="1" noChangeArrowheads="1" noChangeShapeType="1"/>
            </p:cNvSpPr>
            <p:nvPr/>
          </p:nvSpPr>
          <p:spPr>
            <a:xfrm rot="16200000">
              <a:off x="7244934" y="1074286"/>
              <a:ext cx="336952" cy="253916"/>
            </a:xfrm>
            <a:prstGeom prst="rect">
              <a:avLst/>
            </a:prstGeom>
            <a:noFill/>
          </p:spPr>
          <p:txBody>
            <a:bodyPr wrap="square" rtlCol="0">
              <a:spAutoFit/>
            </a:bodyPr>
            <a:lstStyle/>
            <a:p>
              <a:r>
                <a:rPr lang="en-US" sz="1050" dirty="0"/>
                <a:t>D4</a:t>
              </a:r>
            </a:p>
          </p:txBody>
        </p:sp>
        <p:sp>
          <p:nvSpPr>
            <p:cNvPr id="46" name="TextBox 45">
              <a:extLst>
                <a:ext uri="{FF2B5EF4-FFF2-40B4-BE49-F238E27FC236}">
                  <a16:creationId xmlns:a16="http://schemas.microsoft.com/office/drawing/2014/main" id="{286E0EA2-FF2A-5ECB-A603-3C59482CD461}"/>
                </a:ext>
              </a:extLst>
            </p:cNvPr>
            <p:cNvSpPr txBox="1">
              <a:spLocks noGrp="1" noRot="1" noMove="1" noResize="1" noEditPoints="1" noAdjustHandles="1" noChangeArrowheads="1" noChangeShapeType="1"/>
            </p:cNvSpPr>
            <p:nvPr/>
          </p:nvSpPr>
          <p:spPr>
            <a:xfrm rot="16200000">
              <a:off x="9044337" y="1112386"/>
              <a:ext cx="336952" cy="253916"/>
            </a:xfrm>
            <a:prstGeom prst="rect">
              <a:avLst/>
            </a:prstGeom>
            <a:noFill/>
          </p:spPr>
          <p:txBody>
            <a:bodyPr wrap="square" rtlCol="0">
              <a:spAutoFit/>
            </a:bodyPr>
            <a:lstStyle/>
            <a:p>
              <a:r>
                <a:rPr lang="en-US" sz="1050" dirty="0"/>
                <a:t>D5</a:t>
              </a:r>
            </a:p>
          </p:txBody>
        </p:sp>
      </p:grpSp>
      <p:pic>
        <p:nvPicPr>
          <p:cNvPr id="50" name="Picture 49" descr="A circle with a plane and a star and ruler&#10;&#10;Description automatically generated">
            <a:extLst>
              <a:ext uri="{FF2B5EF4-FFF2-40B4-BE49-F238E27FC236}">
                <a16:creationId xmlns:a16="http://schemas.microsoft.com/office/drawing/2014/main" id="{C3CA65A5-342E-240B-A631-B9A24C48B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429" y="1725902"/>
            <a:ext cx="640080" cy="640080"/>
          </a:xfrm>
          <a:prstGeom prst="rect">
            <a:avLst/>
          </a:prstGeom>
        </p:spPr>
      </p:pic>
      <p:pic>
        <p:nvPicPr>
          <p:cNvPr id="81" name="Picture 80" descr="A blue circle with a black background and a black and white image of a jet plane&#10;&#10;Description automatically generated">
            <a:extLst>
              <a:ext uri="{FF2B5EF4-FFF2-40B4-BE49-F238E27FC236}">
                <a16:creationId xmlns:a16="http://schemas.microsoft.com/office/drawing/2014/main" id="{9D47FCE7-9213-BAB8-2F79-394249F75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2" y="3036971"/>
            <a:ext cx="638614" cy="638614"/>
          </a:xfrm>
          <a:prstGeom prst="rect">
            <a:avLst/>
          </a:prstGeom>
        </p:spPr>
      </p:pic>
      <p:pic>
        <p:nvPicPr>
          <p:cNvPr id="83" name="Picture 82" descr="A blue circle with a black silhouette of a jet&#10;&#10;Description automatically generated">
            <a:extLst>
              <a:ext uri="{FF2B5EF4-FFF2-40B4-BE49-F238E27FC236}">
                <a16:creationId xmlns:a16="http://schemas.microsoft.com/office/drawing/2014/main" id="{76DF493D-3CEB-FD6F-E03B-DD5813E62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78" y="3086341"/>
            <a:ext cx="638614" cy="638614"/>
          </a:xfrm>
          <a:prstGeom prst="rect">
            <a:avLst/>
          </a:prstGeom>
        </p:spPr>
      </p:pic>
      <p:pic>
        <p:nvPicPr>
          <p:cNvPr id="115" name="Picture 114" descr="A circle with a plane and a star and ruler&#10;&#10;Description automatically generated">
            <a:extLst>
              <a:ext uri="{FF2B5EF4-FFF2-40B4-BE49-F238E27FC236}">
                <a16:creationId xmlns:a16="http://schemas.microsoft.com/office/drawing/2014/main" id="{F3A5061A-3879-EFD0-26AE-6766ED129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280" y="2258833"/>
            <a:ext cx="640080" cy="640080"/>
          </a:xfrm>
          <a:prstGeom prst="rect">
            <a:avLst/>
          </a:prstGeom>
        </p:spPr>
      </p:pic>
      <p:pic>
        <p:nvPicPr>
          <p:cNvPr id="117" name="Picture 116">
            <a:extLst>
              <a:ext uri="{FF2B5EF4-FFF2-40B4-BE49-F238E27FC236}">
                <a16:creationId xmlns:a16="http://schemas.microsoft.com/office/drawing/2014/main" id="{05B9A793-0D08-0340-37F8-618BFE1E1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3845" y="1867983"/>
            <a:ext cx="640080" cy="640080"/>
          </a:xfrm>
          <a:prstGeom prst="rect">
            <a:avLst/>
          </a:prstGeom>
        </p:spPr>
      </p:pic>
      <p:pic>
        <p:nvPicPr>
          <p:cNvPr id="121" name="Picture 120" descr="A circle with a black silhouette of a jet fighter and ruler&#10;&#10;Description automatically generated">
            <a:extLst>
              <a:ext uri="{FF2B5EF4-FFF2-40B4-BE49-F238E27FC236}">
                <a16:creationId xmlns:a16="http://schemas.microsoft.com/office/drawing/2014/main" id="{89DC40B9-7D71-51BC-1473-8AB5C1C215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2040" y="3657074"/>
            <a:ext cx="640080" cy="640080"/>
          </a:xfrm>
          <a:prstGeom prst="rect">
            <a:avLst/>
          </a:prstGeom>
        </p:spPr>
      </p:pic>
      <p:grpSp>
        <p:nvGrpSpPr>
          <p:cNvPr id="74" name="Group 73">
            <a:extLst>
              <a:ext uri="{FF2B5EF4-FFF2-40B4-BE49-F238E27FC236}">
                <a16:creationId xmlns:a16="http://schemas.microsoft.com/office/drawing/2014/main" id="{E7FCA790-1B9A-41AA-8512-ED496263E703}"/>
              </a:ext>
            </a:extLst>
          </p:cNvPr>
          <p:cNvGrpSpPr/>
          <p:nvPr/>
        </p:nvGrpSpPr>
        <p:grpSpPr>
          <a:xfrm>
            <a:off x="9870232" y="3694192"/>
            <a:ext cx="610350" cy="570151"/>
            <a:chOff x="6174474" y="3289250"/>
            <a:chExt cx="1130089" cy="1114856"/>
          </a:xfrm>
        </p:grpSpPr>
        <p:sp>
          <p:nvSpPr>
            <p:cNvPr id="75" name="Oval 74">
              <a:extLst>
                <a:ext uri="{FF2B5EF4-FFF2-40B4-BE49-F238E27FC236}">
                  <a16:creationId xmlns:a16="http://schemas.microsoft.com/office/drawing/2014/main" id="{C02B5C57-3224-AF04-9A8D-8469F0D49801}"/>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76" name="Picture 75">
              <a:extLst>
                <a:ext uri="{FF2B5EF4-FFF2-40B4-BE49-F238E27FC236}">
                  <a16:creationId xmlns:a16="http://schemas.microsoft.com/office/drawing/2014/main" id="{14EE8778-7E5E-45D4-B0B8-428F3641F18D}"/>
                </a:ext>
              </a:extLst>
            </p:cNvPr>
            <p:cNvPicPr>
              <a:picLocks noChangeAspect="1"/>
            </p:cNvPicPr>
            <p:nvPr/>
          </p:nvPicPr>
          <p:blipFill>
            <a:blip r:embed="rId7"/>
            <a:stretch>
              <a:fillRect/>
            </a:stretch>
          </p:blipFill>
          <p:spPr>
            <a:xfrm>
              <a:off x="6225008" y="3334673"/>
              <a:ext cx="1010917" cy="987941"/>
            </a:xfrm>
            <a:prstGeom prst="rect">
              <a:avLst/>
            </a:prstGeom>
          </p:spPr>
        </p:pic>
      </p:grpSp>
      <p:pic>
        <p:nvPicPr>
          <p:cNvPr id="125" name="Picture 124"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592661B8-5F96-299B-93E6-4796061176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8084" y="2451037"/>
            <a:ext cx="640080" cy="640080"/>
          </a:xfrm>
          <a:prstGeom prst="rect">
            <a:avLst/>
          </a:prstGeom>
        </p:spPr>
      </p:pic>
      <p:pic>
        <p:nvPicPr>
          <p:cNvPr id="126" name="Picture 125">
            <a:extLst>
              <a:ext uri="{FF2B5EF4-FFF2-40B4-BE49-F238E27FC236}">
                <a16:creationId xmlns:a16="http://schemas.microsoft.com/office/drawing/2014/main" id="{553AA105-778F-556E-13F3-9491FE28C8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33920" y="2552661"/>
            <a:ext cx="640080" cy="640080"/>
          </a:xfrm>
          <a:prstGeom prst="rect">
            <a:avLst/>
          </a:prstGeom>
        </p:spPr>
      </p:pic>
      <p:pic>
        <p:nvPicPr>
          <p:cNvPr id="134" name="Picture 133" descr="A circle with a plane and ruler&#10;&#10;Description automatically generated">
            <a:extLst>
              <a:ext uri="{FF2B5EF4-FFF2-40B4-BE49-F238E27FC236}">
                <a16:creationId xmlns:a16="http://schemas.microsoft.com/office/drawing/2014/main" id="{14D9DC79-BEDA-FF9B-5C64-E23102015A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84957" y="5770894"/>
            <a:ext cx="640080" cy="640080"/>
          </a:xfrm>
          <a:prstGeom prst="rect">
            <a:avLst/>
          </a:prstGeom>
        </p:spPr>
      </p:pic>
      <p:pic>
        <p:nvPicPr>
          <p:cNvPr id="135" name="Picture 134">
            <a:extLst>
              <a:ext uri="{FF2B5EF4-FFF2-40B4-BE49-F238E27FC236}">
                <a16:creationId xmlns:a16="http://schemas.microsoft.com/office/drawing/2014/main" id="{F544EA1F-0055-A77B-6698-2C2EB7CC72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8430" y="5926214"/>
            <a:ext cx="640080" cy="640080"/>
          </a:xfrm>
          <a:prstGeom prst="rect">
            <a:avLst/>
          </a:prstGeom>
        </p:spPr>
      </p:pic>
      <p:grpSp>
        <p:nvGrpSpPr>
          <p:cNvPr id="136" name="Group 135">
            <a:extLst>
              <a:ext uri="{FF2B5EF4-FFF2-40B4-BE49-F238E27FC236}">
                <a16:creationId xmlns:a16="http://schemas.microsoft.com/office/drawing/2014/main" id="{AC6C1E35-647D-DF35-B9A7-A9325C22CB57}"/>
              </a:ext>
            </a:extLst>
          </p:cNvPr>
          <p:cNvGrpSpPr/>
          <p:nvPr/>
        </p:nvGrpSpPr>
        <p:grpSpPr>
          <a:xfrm>
            <a:off x="7250116" y="2414024"/>
            <a:ext cx="640080" cy="640080"/>
            <a:chOff x="10484700" y="6003821"/>
            <a:chExt cx="640080" cy="640080"/>
          </a:xfrm>
        </p:grpSpPr>
        <p:sp>
          <p:nvSpPr>
            <p:cNvPr id="137" name="Oval 136">
              <a:extLst>
                <a:ext uri="{FF2B5EF4-FFF2-40B4-BE49-F238E27FC236}">
                  <a16:creationId xmlns:a16="http://schemas.microsoft.com/office/drawing/2014/main" id="{BBCDA19D-F160-808D-2FF4-BC54706301DF}"/>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38" name="Picture 137">
              <a:extLst>
                <a:ext uri="{FF2B5EF4-FFF2-40B4-BE49-F238E27FC236}">
                  <a16:creationId xmlns:a16="http://schemas.microsoft.com/office/drawing/2014/main" id="{B448AD82-6C2E-5FB1-C403-47CF82CAF469}"/>
                </a:ext>
              </a:extLst>
            </p:cNvPr>
            <p:cNvPicPr>
              <a:picLocks noChangeAspect="1"/>
            </p:cNvPicPr>
            <p:nvPr/>
          </p:nvPicPr>
          <p:blipFill>
            <a:blip r:embed="rId12"/>
            <a:stretch>
              <a:fillRect/>
            </a:stretch>
          </p:blipFill>
          <p:spPr>
            <a:xfrm>
              <a:off x="10515167" y="6030416"/>
              <a:ext cx="573838" cy="594510"/>
            </a:xfrm>
            <a:prstGeom prst="rect">
              <a:avLst/>
            </a:prstGeom>
          </p:spPr>
        </p:pic>
      </p:grpSp>
      <p:sp>
        <p:nvSpPr>
          <p:cNvPr id="139" name="TextBox 138">
            <a:extLst>
              <a:ext uri="{FF2B5EF4-FFF2-40B4-BE49-F238E27FC236}">
                <a16:creationId xmlns:a16="http://schemas.microsoft.com/office/drawing/2014/main" id="{0763DED6-D41B-1ECC-5CA3-1E711EDADF50}"/>
              </a:ext>
            </a:extLst>
          </p:cNvPr>
          <p:cNvSpPr txBox="1">
            <a:spLocks noGrp="1" noRot="1" noMove="1" noResize="1" noEditPoints="1" noAdjustHandles="1" noChangeArrowheads="1" noChangeShapeType="1"/>
          </p:cNvSpPr>
          <p:nvPr/>
        </p:nvSpPr>
        <p:spPr>
          <a:xfrm>
            <a:off x="0" y="0"/>
            <a:ext cx="2919389" cy="938719"/>
          </a:xfrm>
          <a:prstGeom prst="rect">
            <a:avLst/>
          </a:prstGeom>
          <a:solidFill>
            <a:schemeClr val="bg1"/>
          </a:solidFill>
        </p:spPr>
        <p:txBody>
          <a:bodyPr wrap="none" rtlCol="0">
            <a:spAutoFit/>
          </a:bodyPr>
          <a:lstStyle/>
          <a:p>
            <a:r>
              <a:rPr lang="en-US" sz="1100" dirty="0"/>
              <a:t>Blue DCA  - Obj: Defend HVAA and Zulu Base</a:t>
            </a:r>
          </a:p>
          <a:p>
            <a:r>
              <a:rPr lang="en-US" sz="1100" dirty="0"/>
              <a:t>Zulu Base (B2) – 3 Fighter Units Limit</a:t>
            </a:r>
          </a:p>
          <a:p>
            <a:pPr marL="171450" indent="-171450">
              <a:buFontTx/>
              <a:buChar char="-"/>
            </a:pPr>
            <a:r>
              <a:rPr lang="en-US" sz="1100" dirty="0"/>
              <a:t>Yankee Base (A2) – 3 Fighter Unit Limit</a:t>
            </a:r>
          </a:p>
          <a:p>
            <a:pPr marL="171450" indent="-171450">
              <a:buFontTx/>
              <a:buChar char="-"/>
            </a:pPr>
            <a:r>
              <a:rPr lang="en-US" sz="1100" dirty="0"/>
              <a:t>E-3  - No Placement Restrictions</a:t>
            </a:r>
          </a:p>
          <a:p>
            <a:pPr marL="171450" indent="-171450">
              <a:buFontTx/>
              <a:buChar char="-"/>
            </a:pPr>
            <a:r>
              <a:rPr lang="en-US" sz="1100" dirty="0"/>
              <a:t>Patriot Battery @ Zulu Base  (B2)</a:t>
            </a:r>
          </a:p>
        </p:txBody>
      </p:sp>
      <p:sp>
        <p:nvSpPr>
          <p:cNvPr id="141" name="Flowchart: Preparation 140">
            <a:extLst>
              <a:ext uri="{FF2B5EF4-FFF2-40B4-BE49-F238E27FC236}">
                <a16:creationId xmlns:a16="http://schemas.microsoft.com/office/drawing/2014/main" id="{BDACE70B-0155-565F-1AB1-DF4E5053321B}"/>
              </a:ext>
            </a:extLst>
          </p:cNvPr>
          <p:cNvSpPr>
            <a:spLocks noGrp="1" noRot="1" noMove="1" noResize="1" noEditPoints="1" noAdjustHandles="1" noChangeArrowheads="1" noChangeShapeType="1"/>
          </p:cNvSpPr>
          <p:nvPr/>
        </p:nvSpPr>
        <p:spPr>
          <a:xfrm rot="16200000">
            <a:off x="3769158" y="4488180"/>
            <a:ext cx="731520" cy="640080"/>
          </a:xfrm>
          <a:prstGeom prst="flowChartPrepar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ZULU BASE</a:t>
            </a:r>
          </a:p>
          <a:p>
            <a:pPr algn="ctr"/>
            <a:r>
              <a:rPr lang="en-US" sz="600" dirty="0">
                <a:solidFill>
                  <a:schemeClr val="tx1"/>
                </a:solidFill>
              </a:rPr>
              <a:t>Max 3 Air Units</a:t>
            </a:r>
          </a:p>
        </p:txBody>
      </p:sp>
      <p:pic>
        <p:nvPicPr>
          <p:cNvPr id="133" name="Picture 132" descr="A close-up of a map&#10;&#10;Description automatically generated">
            <a:extLst>
              <a:ext uri="{FF2B5EF4-FFF2-40B4-BE49-F238E27FC236}">
                <a16:creationId xmlns:a16="http://schemas.microsoft.com/office/drawing/2014/main" id="{E1E869F4-55C7-06FD-8B68-5B6C532683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15153" y="3843268"/>
            <a:ext cx="731520" cy="731520"/>
          </a:xfrm>
          <a:prstGeom prst="rect">
            <a:avLst/>
          </a:prstGeom>
        </p:spPr>
      </p:pic>
      <p:sp>
        <p:nvSpPr>
          <p:cNvPr id="142" name="Flowchart: Preparation 141">
            <a:extLst>
              <a:ext uri="{FF2B5EF4-FFF2-40B4-BE49-F238E27FC236}">
                <a16:creationId xmlns:a16="http://schemas.microsoft.com/office/drawing/2014/main" id="{0255813E-3ECD-8F3D-F404-72F639DDEAB0}"/>
              </a:ext>
            </a:extLst>
          </p:cNvPr>
          <p:cNvSpPr>
            <a:spLocks noGrp="1" noRot="1" noMove="1" noResize="1" noEditPoints="1" noAdjustHandles="1" noChangeArrowheads="1" noChangeShapeType="1"/>
          </p:cNvSpPr>
          <p:nvPr/>
        </p:nvSpPr>
        <p:spPr>
          <a:xfrm rot="16200000">
            <a:off x="2017025" y="4499318"/>
            <a:ext cx="753798" cy="640080"/>
          </a:xfrm>
          <a:prstGeom prst="flowChartPrepar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YANKEE BASE</a:t>
            </a:r>
          </a:p>
          <a:p>
            <a:pPr algn="ctr"/>
            <a:r>
              <a:rPr lang="en-US" sz="600" dirty="0">
                <a:solidFill>
                  <a:schemeClr val="tx1"/>
                </a:solidFill>
              </a:rPr>
              <a:t>Max 3 Air Units</a:t>
            </a:r>
          </a:p>
        </p:txBody>
      </p:sp>
      <p:pic>
        <p:nvPicPr>
          <p:cNvPr id="148" name="Picture 147" descr="Diagram&#10;&#10;Description automatically generated">
            <a:extLst>
              <a:ext uri="{FF2B5EF4-FFF2-40B4-BE49-F238E27FC236}">
                <a16:creationId xmlns:a16="http://schemas.microsoft.com/office/drawing/2014/main" id="{EEAC5028-AEBF-F0DB-904A-1493A6FE1D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216" y="2343236"/>
            <a:ext cx="572574" cy="572574"/>
          </a:xfrm>
          <a:prstGeom prst="rect">
            <a:avLst/>
          </a:prstGeom>
        </p:spPr>
      </p:pic>
      <p:pic>
        <p:nvPicPr>
          <p:cNvPr id="156" name="Picture 155" descr="A blue circle with a black background and a white star and a black sign with a plane and ruler&#10;&#10;Description automatically generated">
            <a:extLst>
              <a:ext uri="{FF2B5EF4-FFF2-40B4-BE49-F238E27FC236}">
                <a16:creationId xmlns:a16="http://schemas.microsoft.com/office/drawing/2014/main" id="{237A2193-20BE-7E84-9DF8-85AAD555063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02" y="992465"/>
            <a:ext cx="612888" cy="612888"/>
          </a:xfrm>
          <a:prstGeom prst="rect">
            <a:avLst/>
          </a:prstGeom>
        </p:spPr>
      </p:pic>
      <p:pic>
        <p:nvPicPr>
          <p:cNvPr id="157" name="Picture 156" descr="A screenshot of a video game&#10;&#10;Description automatically generated">
            <a:extLst>
              <a:ext uri="{FF2B5EF4-FFF2-40B4-BE49-F238E27FC236}">
                <a16:creationId xmlns:a16="http://schemas.microsoft.com/office/drawing/2014/main" id="{0AF1F285-74B3-BF3A-A48A-D2413B83862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3066" y="992465"/>
            <a:ext cx="612888" cy="612888"/>
          </a:xfrm>
          <a:prstGeom prst="rect">
            <a:avLst/>
          </a:prstGeom>
        </p:spPr>
      </p:pic>
      <p:grpSp>
        <p:nvGrpSpPr>
          <p:cNvPr id="158" name="Group 157">
            <a:extLst>
              <a:ext uri="{FF2B5EF4-FFF2-40B4-BE49-F238E27FC236}">
                <a16:creationId xmlns:a16="http://schemas.microsoft.com/office/drawing/2014/main" id="{59A653BF-5CEB-54A2-D93F-4F1074DE86C9}"/>
              </a:ext>
            </a:extLst>
          </p:cNvPr>
          <p:cNvGrpSpPr/>
          <p:nvPr/>
        </p:nvGrpSpPr>
        <p:grpSpPr>
          <a:xfrm>
            <a:off x="694109" y="1014547"/>
            <a:ext cx="609060" cy="601562"/>
            <a:chOff x="3471135" y="5263771"/>
            <a:chExt cx="1198090" cy="1183338"/>
          </a:xfrm>
        </p:grpSpPr>
        <p:sp>
          <p:nvSpPr>
            <p:cNvPr id="159" name="Oval 158">
              <a:extLst>
                <a:ext uri="{FF2B5EF4-FFF2-40B4-BE49-F238E27FC236}">
                  <a16:creationId xmlns:a16="http://schemas.microsoft.com/office/drawing/2014/main" id="{7B5F0F50-7EC0-FA02-C918-5947E20640B4}"/>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60" name="Picture 159">
              <a:extLst>
                <a:ext uri="{FF2B5EF4-FFF2-40B4-BE49-F238E27FC236}">
                  <a16:creationId xmlns:a16="http://schemas.microsoft.com/office/drawing/2014/main" id="{7E9C526E-4CC7-82CC-FF4F-26A480A1E9BF}"/>
                </a:ext>
              </a:extLst>
            </p:cNvPr>
            <p:cNvPicPr>
              <a:picLocks noChangeAspect="1"/>
            </p:cNvPicPr>
            <p:nvPr/>
          </p:nvPicPr>
          <p:blipFill>
            <a:blip r:embed="rId17"/>
            <a:stretch>
              <a:fillRect/>
            </a:stretch>
          </p:blipFill>
          <p:spPr>
            <a:xfrm rot="21400421">
              <a:off x="3511715" y="5316476"/>
              <a:ext cx="1082326" cy="1056859"/>
            </a:xfrm>
            <a:prstGeom prst="rect">
              <a:avLst/>
            </a:prstGeom>
          </p:spPr>
        </p:pic>
      </p:grpSp>
      <p:pic>
        <p:nvPicPr>
          <p:cNvPr id="163" name="Picture 162" descr="A circle with a plane and ruler&#10;&#10;Description automatically generated with medium confidence">
            <a:extLst>
              <a:ext uri="{FF2B5EF4-FFF2-40B4-BE49-F238E27FC236}">
                <a16:creationId xmlns:a16="http://schemas.microsoft.com/office/drawing/2014/main" id="{6BC9A58A-BE02-B97D-4A2F-D43CA1BE41F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77520" y="6128428"/>
            <a:ext cx="640080" cy="640080"/>
          </a:xfrm>
          <a:prstGeom prst="rect">
            <a:avLst/>
          </a:prstGeom>
        </p:spPr>
      </p:pic>
      <p:pic>
        <p:nvPicPr>
          <p:cNvPr id="164" name="Picture 163">
            <a:extLst>
              <a:ext uri="{FF2B5EF4-FFF2-40B4-BE49-F238E27FC236}">
                <a16:creationId xmlns:a16="http://schemas.microsoft.com/office/drawing/2014/main" id="{2AB23395-3901-71B4-FF81-907371B9F78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60727" y="6246254"/>
            <a:ext cx="640080" cy="640080"/>
          </a:xfrm>
          <a:prstGeom prst="rect">
            <a:avLst/>
          </a:prstGeom>
        </p:spPr>
      </p:pic>
      <p:sp>
        <p:nvSpPr>
          <p:cNvPr id="167" name="TextBox 166">
            <a:extLst>
              <a:ext uri="{FF2B5EF4-FFF2-40B4-BE49-F238E27FC236}">
                <a16:creationId xmlns:a16="http://schemas.microsoft.com/office/drawing/2014/main" id="{03E05702-C13D-2F47-2096-A5F41FC309E8}"/>
              </a:ext>
            </a:extLst>
          </p:cNvPr>
          <p:cNvSpPr txBox="1">
            <a:spLocks noGrp="1" noRot="1" noMove="1" noResize="1" noEditPoints="1" noAdjustHandles="1" noChangeArrowheads="1" noChangeShapeType="1"/>
          </p:cNvSpPr>
          <p:nvPr/>
        </p:nvSpPr>
        <p:spPr>
          <a:xfrm>
            <a:off x="9164999" y="0"/>
            <a:ext cx="2420856" cy="769441"/>
          </a:xfrm>
          <a:prstGeom prst="rect">
            <a:avLst/>
          </a:prstGeom>
          <a:solidFill>
            <a:schemeClr val="bg1"/>
          </a:solidFill>
        </p:spPr>
        <p:txBody>
          <a:bodyPr wrap="none" rtlCol="0">
            <a:spAutoFit/>
          </a:bodyPr>
          <a:lstStyle/>
          <a:p>
            <a:r>
              <a:rPr lang="en-US" sz="1100" dirty="0"/>
              <a:t>RED – Obj: </a:t>
            </a:r>
          </a:p>
          <a:p>
            <a:r>
              <a:rPr lang="en-US" sz="1100" dirty="0"/>
              <a:t>Destroy/Degrade ZULU BASE</a:t>
            </a:r>
          </a:p>
          <a:p>
            <a:r>
              <a:rPr lang="en-US" sz="1100" dirty="0"/>
              <a:t>Destroy AEW</a:t>
            </a:r>
          </a:p>
          <a:p>
            <a:pPr marL="171450" indent="-171450">
              <a:buFontTx/>
              <a:buChar char="-"/>
            </a:pPr>
            <a:r>
              <a:rPr lang="en-US" sz="1100" dirty="0"/>
              <a:t>Choose between CAP and STRIKE.</a:t>
            </a:r>
          </a:p>
        </p:txBody>
      </p:sp>
      <p:pic>
        <p:nvPicPr>
          <p:cNvPr id="170" name="Picture 169" descr="A circle with a black and red border and a black and red logo&#10;&#10;Description automatically generated with medium confidence">
            <a:extLst>
              <a:ext uri="{FF2B5EF4-FFF2-40B4-BE49-F238E27FC236}">
                <a16:creationId xmlns:a16="http://schemas.microsoft.com/office/drawing/2014/main" id="{BE935860-D375-992C-A32F-9709459CB43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19358" y="5460769"/>
            <a:ext cx="640080" cy="640080"/>
          </a:xfrm>
          <a:prstGeom prst="rect">
            <a:avLst/>
          </a:prstGeom>
        </p:spPr>
      </p:pic>
      <p:pic>
        <p:nvPicPr>
          <p:cNvPr id="171" name="Picture 170" descr="A picture containing text, sign&#10;&#10;Description automatically generated">
            <a:extLst>
              <a:ext uri="{FF2B5EF4-FFF2-40B4-BE49-F238E27FC236}">
                <a16:creationId xmlns:a16="http://schemas.microsoft.com/office/drawing/2014/main" id="{C50334A2-E610-5433-0250-D228A4F1CE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362752" y="5605639"/>
            <a:ext cx="640080" cy="640080"/>
          </a:xfrm>
          <a:prstGeom prst="rect">
            <a:avLst/>
          </a:prstGeom>
        </p:spPr>
      </p:pic>
      <p:pic>
        <p:nvPicPr>
          <p:cNvPr id="2" name="Picture 1" descr="Icon&#10;&#10;Description automatically generated">
            <a:extLst>
              <a:ext uri="{FF2B5EF4-FFF2-40B4-BE49-F238E27FC236}">
                <a16:creationId xmlns:a16="http://schemas.microsoft.com/office/drawing/2014/main" id="{AC983B36-70EC-8A86-CE72-FC5C85BF025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380" y="3858691"/>
            <a:ext cx="640080" cy="640080"/>
          </a:xfrm>
          <a:prstGeom prst="rect">
            <a:avLst/>
          </a:prstGeom>
        </p:spPr>
      </p:pic>
      <p:pic>
        <p:nvPicPr>
          <p:cNvPr id="3" name="Picture 2" descr="Diagram&#10;&#10;Description automatically generated">
            <a:extLst>
              <a:ext uri="{FF2B5EF4-FFF2-40B4-BE49-F238E27FC236}">
                <a16:creationId xmlns:a16="http://schemas.microsoft.com/office/drawing/2014/main" id="{C6AC5CAB-9789-4935-F34C-D78737B91DC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499" y="1690690"/>
            <a:ext cx="621608" cy="621608"/>
          </a:xfrm>
          <a:prstGeom prst="rect">
            <a:avLst/>
          </a:prstGeom>
        </p:spPr>
      </p:pic>
      <p:pic>
        <p:nvPicPr>
          <p:cNvPr id="4" name="Picture 3" descr="Icon&#10;&#10;Description automatically generated">
            <a:extLst>
              <a:ext uri="{FF2B5EF4-FFF2-40B4-BE49-F238E27FC236}">
                <a16:creationId xmlns:a16="http://schemas.microsoft.com/office/drawing/2014/main" id="{68BB296F-82B7-3EF9-1F85-9A9C2C9C977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4660" y="2332455"/>
            <a:ext cx="621608" cy="621608"/>
          </a:xfrm>
          <a:prstGeom prst="rect">
            <a:avLst/>
          </a:prstGeom>
        </p:spPr>
      </p:pic>
      <p:grpSp>
        <p:nvGrpSpPr>
          <p:cNvPr id="120" name="Group 119">
            <a:extLst>
              <a:ext uri="{FF2B5EF4-FFF2-40B4-BE49-F238E27FC236}">
                <a16:creationId xmlns:a16="http://schemas.microsoft.com/office/drawing/2014/main" id="{9A5031E3-A1FA-56FB-9F20-B414B4FA891B}"/>
              </a:ext>
            </a:extLst>
          </p:cNvPr>
          <p:cNvGrpSpPr/>
          <p:nvPr/>
        </p:nvGrpSpPr>
        <p:grpSpPr>
          <a:xfrm>
            <a:off x="510781" y="2365946"/>
            <a:ext cx="611296" cy="559268"/>
            <a:chOff x="5571284" y="4834744"/>
            <a:chExt cx="866845" cy="793069"/>
          </a:xfrm>
        </p:grpSpPr>
        <p:grpSp>
          <p:nvGrpSpPr>
            <p:cNvPr id="127" name="Group 126">
              <a:extLst>
                <a:ext uri="{FF2B5EF4-FFF2-40B4-BE49-F238E27FC236}">
                  <a16:creationId xmlns:a16="http://schemas.microsoft.com/office/drawing/2014/main" id="{AA05702E-DC71-87C1-67EB-FA90ACE10592}"/>
                </a:ext>
              </a:extLst>
            </p:cNvPr>
            <p:cNvGrpSpPr/>
            <p:nvPr/>
          </p:nvGrpSpPr>
          <p:grpSpPr>
            <a:xfrm>
              <a:off x="5571284" y="4834744"/>
              <a:ext cx="866845" cy="793069"/>
              <a:chOff x="3471135" y="5263771"/>
              <a:chExt cx="1198090" cy="1183338"/>
            </a:xfrm>
          </p:grpSpPr>
          <p:sp>
            <p:nvSpPr>
              <p:cNvPr id="129" name="Oval 128">
                <a:extLst>
                  <a:ext uri="{FF2B5EF4-FFF2-40B4-BE49-F238E27FC236}">
                    <a16:creationId xmlns:a16="http://schemas.microsoft.com/office/drawing/2014/main" id="{17B82D5D-E21D-5CC5-4F39-8D191C043C7E}"/>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a:extLst>
                  <a:ext uri="{FF2B5EF4-FFF2-40B4-BE49-F238E27FC236}">
                    <a16:creationId xmlns:a16="http://schemas.microsoft.com/office/drawing/2014/main" id="{26CA95FF-D39E-E4A1-D182-A3E2A03FE87F}"/>
                  </a:ext>
                </a:extLst>
              </p:cNvPr>
              <p:cNvPicPr>
                <a:picLocks noChangeAspect="1"/>
              </p:cNvPicPr>
              <p:nvPr/>
            </p:nvPicPr>
            <p:blipFill>
              <a:blip r:embed="rId17"/>
              <a:stretch>
                <a:fillRect/>
              </a:stretch>
            </p:blipFill>
            <p:spPr>
              <a:xfrm rot="21400421">
                <a:off x="3537130" y="5327007"/>
                <a:ext cx="1082325" cy="1056859"/>
              </a:xfrm>
              <a:prstGeom prst="rect">
                <a:avLst/>
              </a:prstGeom>
            </p:spPr>
          </p:pic>
        </p:grpSp>
        <p:sp>
          <p:nvSpPr>
            <p:cNvPr id="128" name="Oval 127">
              <a:extLst>
                <a:ext uri="{FF2B5EF4-FFF2-40B4-BE49-F238E27FC236}">
                  <a16:creationId xmlns:a16="http://schemas.microsoft.com/office/drawing/2014/main" id="{308EFCB6-AE77-0B7F-17CA-3042A1A12D6A}"/>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8</a:t>
              </a:r>
            </a:p>
          </p:txBody>
        </p:sp>
      </p:grpSp>
      <p:sp>
        <p:nvSpPr>
          <p:cNvPr id="166" name="TextBox 165">
            <a:extLst>
              <a:ext uri="{FF2B5EF4-FFF2-40B4-BE49-F238E27FC236}">
                <a16:creationId xmlns:a16="http://schemas.microsoft.com/office/drawing/2014/main" id="{264C6882-5E0C-E744-5028-119DE3BEF7DD}"/>
              </a:ext>
            </a:extLst>
          </p:cNvPr>
          <p:cNvSpPr txBox="1">
            <a:spLocks noGrp="1" noRot="1" noMove="1" noResize="1" noEditPoints="1" noAdjustHandles="1" noChangeArrowheads="1" noChangeShapeType="1"/>
          </p:cNvSpPr>
          <p:nvPr/>
        </p:nvSpPr>
        <p:spPr>
          <a:xfrm>
            <a:off x="9734884" y="5477908"/>
            <a:ext cx="2519316" cy="1277273"/>
          </a:xfrm>
          <a:prstGeom prst="rect">
            <a:avLst/>
          </a:prstGeom>
          <a:solidFill>
            <a:schemeClr val="bg1"/>
          </a:solidFill>
          <a:ln>
            <a:solidFill>
              <a:schemeClr val="tx1"/>
            </a:solidFill>
          </a:ln>
        </p:spPr>
        <p:txBody>
          <a:bodyPr wrap="square" rtlCol="0">
            <a:spAutoFit/>
          </a:bodyPr>
          <a:lstStyle/>
          <a:p>
            <a:r>
              <a:rPr lang="en-US" sz="1100" dirty="0"/>
              <a:t>2 Additional units available for use after 2-3 iterations: 1 @ C4; 1 @ A4</a:t>
            </a:r>
          </a:p>
          <a:p>
            <a:endParaRPr lang="en-US" sz="1100" dirty="0"/>
          </a:p>
          <a:p>
            <a:endParaRPr lang="en-US" sz="1100" dirty="0"/>
          </a:p>
          <a:p>
            <a:endParaRPr lang="en-US" sz="1100" dirty="0"/>
          </a:p>
          <a:p>
            <a:endParaRPr lang="en-US" sz="1100" dirty="0"/>
          </a:p>
          <a:p>
            <a:endParaRPr lang="en-US" sz="1100" dirty="0"/>
          </a:p>
        </p:txBody>
      </p:sp>
      <p:pic>
        <p:nvPicPr>
          <p:cNvPr id="168" name="Picture 167" descr="A circle with a plane and a star and ruler&#10;&#10;Description automatically generated">
            <a:extLst>
              <a:ext uri="{FF2B5EF4-FFF2-40B4-BE49-F238E27FC236}">
                <a16:creationId xmlns:a16="http://schemas.microsoft.com/office/drawing/2014/main" id="{E4682A29-502F-A89A-3772-90C02D9DF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7897" y="5991962"/>
            <a:ext cx="640080" cy="640080"/>
          </a:xfrm>
          <a:prstGeom prst="rect">
            <a:avLst/>
          </a:prstGeom>
        </p:spPr>
      </p:pic>
      <p:pic>
        <p:nvPicPr>
          <p:cNvPr id="169" name="Picture 168">
            <a:extLst>
              <a:ext uri="{FF2B5EF4-FFF2-40B4-BE49-F238E27FC236}">
                <a16:creationId xmlns:a16="http://schemas.microsoft.com/office/drawing/2014/main" id="{4D4DFB38-6020-AC14-743D-53C5359943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0500" y="5958029"/>
            <a:ext cx="640080" cy="640080"/>
          </a:xfrm>
          <a:prstGeom prst="rect">
            <a:avLst/>
          </a:prstGeom>
        </p:spPr>
      </p:pic>
      <p:pic>
        <p:nvPicPr>
          <p:cNvPr id="174" name="Picture 173" descr="A circle with a plane and a star and ruler&#10;&#10;Description automatically generated">
            <a:extLst>
              <a:ext uri="{FF2B5EF4-FFF2-40B4-BE49-F238E27FC236}">
                <a16:creationId xmlns:a16="http://schemas.microsoft.com/office/drawing/2014/main" id="{3A71FB00-FB05-BAC1-13ED-BB30B1B31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2188" y="5885438"/>
            <a:ext cx="640080" cy="640080"/>
          </a:xfrm>
          <a:prstGeom prst="rect">
            <a:avLst/>
          </a:prstGeom>
        </p:spPr>
      </p:pic>
      <p:grpSp>
        <p:nvGrpSpPr>
          <p:cNvPr id="175" name="Group 174">
            <a:extLst>
              <a:ext uri="{FF2B5EF4-FFF2-40B4-BE49-F238E27FC236}">
                <a16:creationId xmlns:a16="http://schemas.microsoft.com/office/drawing/2014/main" id="{8594CB4F-F386-C15E-6C8A-5CB00FFB181D}"/>
              </a:ext>
            </a:extLst>
          </p:cNvPr>
          <p:cNvGrpSpPr/>
          <p:nvPr/>
        </p:nvGrpSpPr>
        <p:grpSpPr>
          <a:xfrm>
            <a:off x="11102148" y="5998613"/>
            <a:ext cx="640080" cy="640080"/>
            <a:chOff x="10484700" y="6003821"/>
            <a:chExt cx="640080" cy="640080"/>
          </a:xfrm>
        </p:grpSpPr>
        <p:sp>
          <p:nvSpPr>
            <p:cNvPr id="176" name="Oval 175">
              <a:extLst>
                <a:ext uri="{FF2B5EF4-FFF2-40B4-BE49-F238E27FC236}">
                  <a16:creationId xmlns:a16="http://schemas.microsoft.com/office/drawing/2014/main" id="{A856255E-1105-0376-B4A3-A80E8FCA7B85}"/>
                </a:ext>
              </a:extLst>
            </p:cNvPr>
            <p:cNvSpPr/>
            <p:nvPr/>
          </p:nvSpPr>
          <p:spPr>
            <a:xfrm>
              <a:off x="10484700" y="6003821"/>
              <a:ext cx="640080" cy="640080"/>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177" name="Picture 176">
              <a:extLst>
                <a:ext uri="{FF2B5EF4-FFF2-40B4-BE49-F238E27FC236}">
                  <a16:creationId xmlns:a16="http://schemas.microsoft.com/office/drawing/2014/main" id="{14FF572C-1332-CBE9-6EC2-3F4E49621EB1}"/>
                </a:ext>
              </a:extLst>
            </p:cNvPr>
            <p:cNvPicPr>
              <a:picLocks noChangeAspect="1"/>
            </p:cNvPicPr>
            <p:nvPr/>
          </p:nvPicPr>
          <p:blipFill>
            <a:blip r:embed="rId12"/>
            <a:stretch>
              <a:fillRect/>
            </a:stretch>
          </p:blipFill>
          <p:spPr>
            <a:xfrm>
              <a:off x="10515167" y="6030416"/>
              <a:ext cx="573838" cy="594510"/>
            </a:xfrm>
            <a:prstGeom prst="rect">
              <a:avLst/>
            </a:prstGeom>
          </p:spPr>
        </p:pic>
      </p:grpSp>
      <p:pic>
        <p:nvPicPr>
          <p:cNvPr id="149" name="Picture 148" descr="Icon&#10;&#10;Description automatically generated">
            <a:extLst>
              <a:ext uri="{FF2B5EF4-FFF2-40B4-BE49-F238E27FC236}">
                <a16:creationId xmlns:a16="http://schemas.microsoft.com/office/drawing/2014/main" id="{2CF3415C-02B4-3971-361A-F961E227012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9558" y="1746038"/>
            <a:ext cx="572574" cy="572574"/>
          </a:xfrm>
          <a:prstGeom prst="rect">
            <a:avLst/>
          </a:prstGeom>
        </p:spPr>
      </p:pic>
      <p:pic>
        <p:nvPicPr>
          <p:cNvPr id="48" name="Picture 47" descr="A circle with a black silhouette of a jet fighter and ruler&#10;&#10;Description automatically generated">
            <a:extLst>
              <a:ext uri="{FF2B5EF4-FFF2-40B4-BE49-F238E27FC236}">
                <a16:creationId xmlns:a16="http://schemas.microsoft.com/office/drawing/2014/main" id="{4EED8896-1B62-40A6-5EA4-5ADF7DBBA4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7576" y="4306044"/>
            <a:ext cx="640080" cy="640080"/>
          </a:xfrm>
          <a:prstGeom prst="rect">
            <a:avLst/>
          </a:prstGeom>
        </p:spPr>
      </p:pic>
      <p:grpSp>
        <p:nvGrpSpPr>
          <p:cNvPr id="49" name="Group 48">
            <a:extLst>
              <a:ext uri="{FF2B5EF4-FFF2-40B4-BE49-F238E27FC236}">
                <a16:creationId xmlns:a16="http://schemas.microsoft.com/office/drawing/2014/main" id="{6D013066-6017-DA44-BA8F-0ACB7ADF20BC}"/>
              </a:ext>
            </a:extLst>
          </p:cNvPr>
          <p:cNvGrpSpPr/>
          <p:nvPr/>
        </p:nvGrpSpPr>
        <p:grpSpPr>
          <a:xfrm>
            <a:off x="9734884" y="4331087"/>
            <a:ext cx="610350" cy="570151"/>
            <a:chOff x="6174474" y="3289250"/>
            <a:chExt cx="1130089" cy="1114856"/>
          </a:xfrm>
        </p:grpSpPr>
        <p:sp>
          <p:nvSpPr>
            <p:cNvPr id="51" name="Oval 50">
              <a:extLst>
                <a:ext uri="{FF2B5EF4-FFF2-40B4-BE49-F238E27FC236}">
                  <a16:creationId xmlns:a16="http://schemas.microsoft.com/office/drawing/2014/main" id="{0101FE9E-8FDC-568F-14A9-E776296014FE}"/>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enorite"/>
                <a:ea typeface="+mn-ea"/>
                <a:cs typeface="+mn-cs"/>
              </a:endParaRPr>
            </a:p>
          </p:txBody>
        </p:sp>
        <p:pic>
          <p:nvPicPr>
            <p:cNvPr id="52" name="Picture 51">
              <a:extLst>
                <a:ext uri="{FF2B5EF4-FFF2-40B4-BE49-F238E27FC236}">
                  <a16:creationId xmlns:a16="http://schemas.microsoft.com/office/drawing/2014/main" id="{8B54C1D6-C179-C27C-A977-A7E983894487}"/>
                </a:ext>
              </a:extLst>
            </p:cNvPr>
            <p:cNvPicPr>
              <a:picLocks noChangeAspect="1"/>
            </p:cNvPicPr>
            <p:nvPr/>
          </p:nvPicPr>
          <p:blipFill>
            <a:blip r:embed="rId7"/>
            <a:stretch>
              <a:fillRect/>
            </a:stretch>
          </p:blipFill>
          <p:spPr>
            <a:xfrm>
              <a:off x="6225008" y="3334673"/>
              <a:ext cx="1010917" cy="987941"/>
            </a:xfrm>
            <a:prstGeom prst="rect">
              <a:avLst/>
            </a:prstGeom>
          </p:spPr>
        </p:pic>
      </p:grpSp>
      <p:grpSp>
        <p:nvGrpSpPr>
          <p:cNvPr id="78" name="Group 77">
            <a:extLst>
              <a:ext uri="{FF2B5EF4-FFF2-40B4-BE49-F238E27FC236}">
                <a16:creationId xmlns:a16="http://schemas.microsoft.com/office/drawing/2014/main" id="{B90E07B4-F076-3BF8-5EB0-C20F5A6BD47F}"/>
              </a:ext>
            </a:extLst>
          </p:cNvPr>
          <p:cNvGrpSpPr/>
          <p:nvPr/>
        </p:nvGrpSpPr>
        <p:grpSpPr>
          <a:xfrm>
            <a:off x="518387" y="1737269"/>
            <a:ext cx="611296" cy="559268"/>
            <a:chOff x="5571284" y="4834744"/>
            <a:chExt cx="866845" cy="793069"/>
          </a:xfrm>
        </p:grpSpPr>
        <p:grpSp>
          <p:nvGrpSpPr>
            <p:cNvPr id="110" name="Group 109">
              <a:extLst>
                <a:ext uri="{FF2B5EF4-FFF2-40B4-BE49-F238E27FC236}">
                  <a16:creationId xmlns:a16="http://schemas.microsoft.com/office/drawing/2014/main" id="{FD57FD7C-A5FA-8D9A-292A-55D748BA9A20}"/>
                </a:ext>
              </a:extLst>
            </p:cNvPr>
            <p:cNvGrpSpPr/>
            <p:nvPr/>
          </p:nvGrpSpPr>
          <p:grpSpPr>
            <a:xfrm>
              <a:off x="5571284" y="4834744"/>
              <a:ext cx="866845" cy="793069"/>
              <a:chOff x="3471135" y="5263771"/>
              <a:chExt cx="1198090" cy="1183338"/>
            </a:xfrm>
          </p:grpSpPr>
          <p:sp>
            <p:nvSpPr>
              <p:cNvPr id="118" name="Oval 117">
                <a:extLst>
                  <a:ext uri="{FF2B5EF4-FFF2-40B4-BE49-F238E27FC236}">
                    <a16:creationId xmlns:a16="http://schemas.microsoft.com/office/drawing/2014/main" id="{7266A3B3-EC05-F674-88E3-25292C6E8A16}"/>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37A7C47B-8C4C-98C6-793F-6CB95A6E9319}"/>
                  </a:ext>
                </a:extLst>
              </p:cNvPr>
              <p:cNvPicPr>
                <a:picLocks noChangeAspect="1"/>
              </p:cNvPicPr>
              <p:nvPr/>
            </p:nvPicPr>
            <p:blipFill>
              <a:blip r:embed="rId17"/>
              <a:stretch>
                <a:fillRect/>
              </a:stretch>
            </p:blipFill>
            <p:spPr>
              <a:xfrm rot="21400421">
                <a:off x="3537125" y="5327008"/>
                <a:ext cx="1082325" cy="1056860"/>
              </a:xfrm>
              <a:prstGeom prst="rect">
                <a:avLst/>
              </a:prstGeom>
            </p:spPr>
          </p:pic>
        </p:grpSp>
        <p:sp>
          <p:nvSpPr>
            <p:cNvPr id="114" name="Oval 113">
              <a:extLst>
                <a:ext uri="{FF2B5EF4-FFF2-40B4-BE49-F238E27FC236}">
                  <a16:creationId xmlns:a16="http://schemas.microsoft.com/office/drawing/2014/main" id="{5EFB3F89-01FC-4EDF-3C75-D81FA64C7802}"/>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8</a:t>
              </a:r>
            </a:p>
          </p:txBody>
        </p:sp>
      </p:grpSp>
      <p:sp>
        <p:nvSpPr>
          <p:cNvPr id="59" name="TextBox 58">
            <a:extLst>
              <a:ext uri="{FF2B5EF4-FFF2-40B4-BE49-F238E27FC236}">
                <a16:creationId xmlns:a16="http://schemas.microsoft.com/office/drawing/2014/main" id="{68571E0D-267C-BC17-1E76-31F68167AEDE}"/>
              </a:ext>
            </a:extLst>
          </p:cNvPr>
          <p:cNvSpPr txBox="1">
            <a:spLocks noGrp="1" noRot="1" noMove="1" noResize="1" noEditPoints="1" noAdjustHandles="1" noChangeArrowheads="1" noChangeShapeType="1"/>
          </p:cNvSpPr>
          <p:nvPr/>
        </p:nvSpPr>
        <p:spPr>
          <a:xfrm>
            <a:off x="55379" y="5321958"/>
            <a:ext cx="1341621" cy="1615827"/>
          </a:xfrm>
          <a:prstGeom prst="rect">
            <a:avLst/>
          </a:prstGeom>
          <a:solidFill>
            <a:schemeClr val="bg1"/>
          </a:solidFill>
          <a:ln>
            <a:solidFill>
              <a:schemeClr val="tx1"/>
            </a:solidFill>
          </a:ln>
        </p:spPr>
        <p:txBody>
          <a:bodyPr wrap="square" rtlCol="0">
            <a:spAutoFit/>
          </a:bodyPr>
          <a:lstStyle/>
          <a:p>
            <a:r>
              <a:rPr lang="en-US" sz="1100" dirty="0"/>
              <a:t>1 Additional F-35B unit squadron available after 2-3 iterations.</a:t>
            </a:r>
          </a:p>
          <a:p>
            <a:endParaRPr lang="en-US" sz="1100" dirty="0"/>
          </a:p>
          <a:p>
            <a:endParaRPr lang="en-US" sz="1100" dirty="0"/>
          </a:p>
          <a:p>
            <a:endParaRPr lang="en-US" sz="1100" dirty="0"/>
          </a:p>
          <a:p>
            <a:endParaRPr lang="en-US" sz="1100" dirty="0"/>
          </a:p>
          <a:p>
            <a:endParaRPr lang="en-US" sz="1100" dirty="0"/>
          </a:p>
        </p:txBody>
      </p:sp>
      <p:pic>
        <p:nvPicPr>
          <p:cNvPr id="172" name="Picture 171" descr="A screenshot of a video game&#10;&#10;Description automatically generated">
            <a:extLst>
              <a:ext uri="{FF2B5EF4-FFF2-40B4-BE49-F238E27FC236}">
                <a16:creationId xmlns:a16="http://schemas.microsoft.com/office/drawing/2014/main" id="{DC1F4975-394F-BBFA-7589-68B02C28A1F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2510" y="6176310"/>
            <a:ext cx="661604" cy="661604"/>
          </a:xfrm>
          <a:prstGeom prst="rect">
            <a:avLst/>
          </a:prstGeom>
        </p:spPr>
      </p:pic>
      <p:pic>
        <p:nvPicPr>
          <p:cNvPr id="173" name="Picture 172" descr="A screenshot of a video game&#10;&#10;Description automatically generated">
            <a:extLst>
              <a:ext uri="{FF2B5EF4-FFF2-40B4-BE49-F238E27FC236}">
                <a16:creationId xmlns:a16="http://schemas.microsoft.com/office/drawing/2014/main" id="{DA171CD9-01F3-6A5A-C462-74DC2D592CE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2796" y="6194716"/>
            <a:ext cx="661604" cy="661604"/>
          </a:xfrm>
          <a:prstGeom prst="rect">
            <a:avLst/>
          </a:prstGeom>
        </p:spPr>
      </p:pic>
      <p:grpSp>
        <p:nvGrpSpPr>
          <p:cNvPr id="54" name="Group 53">
            <a:extLst>
              <a:ext uri="{FF2B5EF4-FFF2-40B4-BE49-F238E27FC236}">
                <a16:creationId xmlns:a16="http://schemas.microsoft.com/office/drawing/2014/main" id="{6227A155-45F1-A074-A54B-BE41524B97EF}"/>
              </a:ext>
            </a:extLst>
          </p:cNvPr>
          <p:cNvGrpSpPr/>
          <p:nvPr/>
        </p:nvGrpSpPr>
        <p:grpSpPr>
          <a:xfrm>
            <a:off x="496059" y="6245884"/>
            <a:ext cx="611296" cy="559268"/>
            <a:chOff x="5571284" y="4834744"/>
            <a:chExt cx="866845" cy="793069"/>
          </a:xfrm>
        </p:grpSpPr>
        <p:grpSp>
          <p:nvGrpSpPr>
            <p:cNvPr id="55" name="Group 54">
              <a:extLst>
                <a:ext uri="{FF2B5EF4-FFF2-40B4-BE49-F238E27FC236}">
                  <a16:creationId xmlns:a16="http://schemas.microsoft.com/office/drawing/2014/main" id="{C5A9A853-4E95-63C5-52A0-36AAA958CCA5}"/>
                </a:ext>
              </a:extLst>
            </p:cNvPr>
            <p:cNvGrpSpPr/>
            <p:nvPr/>
          </p:nvGrpSpPr>
          <p:grpSpPr>
            <a:xfrm>
              <a:off x="5571284" y="4834744"/>
              <a:ext cx="866845" cy="793069"/>
              <a:chOff x="3471135" y="5263771"/>
              <a:chExt cx="1198090" cy="1183338"/>
            </a:xfrm>
          </p:grpSpPr>
          <p:sp>
            <p:nvSpPr>
              <p:cNvPr id="57" name="Oval 56">
                <a:extLst>
                  <a:ext uri="{FF2B5EF4-FFF2-40B4-BE49-F238E27FC236}">
                    <a16:creationId xmlns:a16="http://schemas.microsoft.com/office/drawing/2014/main" id="{3A807383-6315-165F-8239-CC9921A164F9}"/>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6EA48226-8B94-1434-2E02-D56911A1849F}"/>
                  </a:ext>
                </a:extLst>
              </p:cNvPr>
              <p:cNvPicPr>
                <a:picLocks noChangeAspect="1"/>
              </p:cNvPicPr>
              <p:nvPr/>
            </p:nvPicPr>
            <p:blipFill>
              <a:blip r:embed="rId17"/>
              <a:stretch>
                <a:fillRect/>
              </a:stretch>
            </p:blipFill>
            <p:spPr>
              <a:xfrm rot="21400421">
                <a:off x="3537130" y="5327007"/>
                <a:ext cx="1082325" cy="1056859"/>
              </a:xfrm>
              <a:prstGeom prst="rect">
                <a:avLst/>
              </a:prstGeom>
            </p:spPr>
          </p:pic>
        </p:grpSp>
        <p:sp>
          <p:nvSpPr>
            <p:cNvPr id="56" name="Oval 55">
              <a:extLst>
                <a:ext uri="{FF2B5EF4-FFF2-40B4-BE49-F238E27FC236}">
                  <a16:creationId xmlns:a16="http://schemas.microsoft.com/office/drawing/2014/main" id="{CB865563-06DE-8990-29EE-565022E32FE2}"/>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8</a:t>
              </a:r>
            </a:p>
          </p:txBody>
        </p:sp>
      </p:grpSp>
    </p:spTree>
    <p:extLst>
      <p:ext uri="{BB962C8B-B14F-4D97-AF65-F5344CB8AC3E}">
        <p14:creationId xmlns:p14="http://schemas.microsoft.com/office/powerpoint/2010/main" val="410668595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8614139ADE1043B1CC380AA4667B67" ma:contentTypeVersion="19" ma:contentTypeDescription="Create a new document." ma:contentTypeScope="" ma:versionID="2ab96c8a5a0e444b418e8d1c97cdb573">
  <xsd:schema xmlns:xsd="http://www.w3.org/2001/XMLSchema" xmlns:xs="http://www.w3.org/2001/XMLSchema" xmlns:p="http://schemas.microsoft.com/office/2006/metadata/properties" xmlns:ns2="9846d7c9-0957-480a-b51a-58fa97c581bc" xmlns:ns3="f357b4ac-fda8-4c0f-910e-bbb46c7eb0e8" targetNamespace="http://schemas.microsoft.com/office/2006/metadata/properties" ma:root="true" ma:fieldsID="6d5af732a9a8a791c068a42c9d33b23c" ns2:_="" ns3:_="">
    <xsd:import namespace="9846d7c9-0957-480a-b51a-58fa97c581bc"/>
    <xsd:import namespace="f357b4ac-fda8-4c0f-910e-bbb46c7eb0e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Thisistheall_x002d_in_x002d_onereaderforallELreading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46d7c9-0957-480a-b51a-58fa97c581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ffaf5dc-3735-4fce-97e2-f6f35f147f7f" ma:termSetId="09814cd3-568e-fe90-9814-8d621ff8fb84" ma:anchorId="fba54fb3-c3e1-fe81-a776-ca4b69148c4d" ma:open="true" ma:isKeyword="false">
      <xsd:complexType>
        <xsd:sequence>
          <xsd:element ref="pc:Terms" minOccurs="0" maxOccurs="1"/>
        </xsd:sequence>
      </xsd:complexType>
    </xsd:element>
    <xsd:element name="Thisistheall_x002d_in_x002d_onereaderforallELreadings" ma:index="23" nillable="true" ma:displayName="This is the all-in-one reader for all EL readings" ma:format="Dropdown" ma:internalName="Thisistheall_x002d_in_x002d_onereaderforallELreadings">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357b4ac-fda8-4c0f-910e-bbb46c7eb0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b16467c-f91e-4c3a-ba92-80f073436145}" ma:internalName="TaxCatchAll" ma:showField="CatchAllData" ma:web="f357b4ac-fda8-4c0f-910e-bbb46c7eb0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hisistheall_x002d_in_x002d_onereaderforallELreadings xmlns="9846d7c9-0957-480a-b51a-58fa97c581bc" xsi:nil="true"/>
    <TaxCatchAll xmlns="f357b4ac-fda8-4c0f-910e-bbb46c7eb0e8" xsi:nil="true"/>
    <lcf76f155ced4ddcb4097134ff3c332f xmlns="9846d7c9-0957-480a-b51a-58fa97c581b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E2AA0BF-4A53-44DD-ABAC-AD829BF4C6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46d7c9-0957-480a-b51a-58fa97c581bc"/>
    <ds:schemaRef ds:uri="f357b4ac-fda8-4c0f-910e-bbb46c7eb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36FE32-8773-4F14-8164-4840BBBF23EF}">
  <ds:schemaRefs>
    <ds:schemaRef ds:uri="http://schemas.microsoft.com/sharepoint/v3/contenttype/forms"/>
  </ds:schemaRefs>
</ds:datastoreItem>
</file>

<file path=customXml/itemProps3.xml><?xml version="1.0" encoding="utf-8"?>
<ds:datastoreItem xmlns:ds="http://schemas.openxmlformats.org/officeDocument/2006/customXml" ds:itemID="{419C4D56-8CFF-4463-87F6-C2285E5539CB}">
  <ds:schemaRefs>
    <ds:schemaRef ds:uri="http://schemas.microsoft.com/office/2006/metadata/properties"/>
    <ds:schemaRef ds:uri="http://schemas.microsoft.com/office/infopath/2007/PartnerControls"/>
    <ds:schemaRef ds:uri="9846d7c9-0957-480a-b51a-58fa97c581bc"/>
    <ds:schemaRef ds:uri="f357b4ac-fda8-4c0f-910e-bbb46c7eb0e8"/>
  </ds:schemaRefs>
</ds:datastoreItem>
</file>

<file path=docProps/app.xml><?xml version="1.0" encoding="utf-8"?>
<Properties xmlns="http://schemas.openxmlformats.org/officeDocument/2006/extended-properties" xmlns:vt="http://schemas.openxmlformats.org/officeDocument/2006/docPropsVTypes">
  <TotalTime>9835</TotalTime>
  <Words>1193</Words>
  <Application>Microsoft Office PowerPoint</Application>
  <PresentationFormat>Widescreen</PresentationFormat>
  <Paragraphs>169</Paragraphs>
  <Slides>9</Slides>
  <Notes>5</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Custom</vt:lpstr>
      <vt:lpstr>OWS Session #2 - DCA</vt:lpstr>
      <vt:lpstr>Air-to-air gameplay fundamentals (A2A)</vt:lpstr>
      <vt:lpstr>Air defense units</vt:lpstr>
      <vt:lpstr>Air-to-air gameplay fundamentals (A2A)</vt:lpstr>
      <vt:lpstr>Air-to-air gameplay fundamentals (A2A)</vt:lpstr>
      <vt:lpstr>Air-to-air gameplay fundamentals (A2A)</vt:lpstr>
      <vt:lpstr>Air-to-air gameplay fundamentals (A2A)</vt:lpstr>
      <vt:lpstr>DCA Gameplay – Alternate initiative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GALEY, GREGORY N Maj USAF ACC 461 ACW/A5/8</dc:creator>
  <cp:lastModifiedBy>GALEY, GREGORY NATHAN Maj USAF AETC ACSC/DEA</cp:lastModifiedBy>
  <cp:revision>35</cp:revision>
  <dcterms:created xsi:type="dcterms:W3CDTF">2025-07-21T16:07:22Z</dcterms:created>
  <dcterms:modified xsi:type="dcterms:W3CDTF">2025-08-26T14:25:43Z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0x010100258614139ADE1043B1CC380AA4667B67</vt:lpwstr>
  </property>
  <property fmtid="{D5CDD505-2E9C-101B-9397-08002B2CF9AE}" pid="3" name="MediaServiceImageTags">
    <vt:lpwstr/>
  </property>
</Properties>
</file>